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6" r:id="rId4"/>
    <p:sldMasterId id="2147483660" r:id="rId5"/>
  </p:sldMasterIdLst>
  <p:notesMasterIdLst>
    <p:notesMasterId r:id="rId26"/>
  </p:notesMasterIdLst>
  <p:sldIdLst>
    <p:sldId id="259" r:id="rId6"/>
    <p:sldId id="359" r:id="rId7"/>
    <p:sldId id="260" r:id="rId8"/>
    <p:sldId id="427" r:id="rId9"/>
    <p:sldId id="261" r:id="rId10"/>
    <p:sldId id="415" r:id="rId11"/>
    <p:sldId id="265" r:id="rId12"/>
    <p:sldId id="422" r:id="rId13"/>
    <p:sldId id="262" r:id="rId14"/>
    <p:sldId id="263" r:id="rId15"/>
    <p:sldId id="258" r:id="rId16"/>
    <p:sldId id="424" r:id="rId17"/>
    <p:sldId id="423" r:id="rId18"/>
    <p:sldId id="380" r:id="rId19"/>
    <p:sldId id="382" r:id="rId20"/>
    <p:sldId id="399" r:id="rId21"/>
    <p:sldId id="381" r:id="rId22"/>
    <p:sldId id="383" r:id="rId23"/>
    <p:sldId id="425" r:id="rId24"/>
    <p:sldId id="426" r:id="rId25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248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F1B14EE-AF0A-05E1-ECA6-D91BBA8C670F}" v="2" dt="2025-08-19T21:04:24.10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Estilo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Sin estilo ni cuadrícul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Estilo clar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66" d="100"/>
          <a:sy n="66" d="100"/>
        </p:scale>
        <p:origin x="87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microsoft.com/office/2015/10/relationships/revisionInfo" Target="revisionInfo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clId="Web-{9F1B14EE-AF0A-05E1-ECA6-D91BBA8C670F}"/>
    <pc:docChg chg="modSld">
      <pc:chgData name="" userId="" providerId="" clId="Web-{9F1B14EE-AF0A-05E1-ECA6-D91BBA8C670F}" dt="2025-08-19T21:04:21.044" v="0" actId="20577"/>
      <pc:docMkLst>
        <pc:docMk/>
      </pc:docMkLst>
      <pc:sldChg chg="modSp">
        <pc:chgData name="" userId="" providerId="" clId="Web-{9F1B14EE-AF0A-05E1-ECA6-D91BBA8C670F}" dt="2025-08-19T21:04:21.044" v="0" actId="20577"/>
        <pc:sldMkLst>
          <pc:docMk/>
          <pc:sldMk cId="1972982473" sldId="259"/>
        </pc:sldMkLst>
        <pc:spChg chg="mod">
          <ac:chgData name="" userId="" providerId="" clId="Web-{9F1B14EE-AF0A-05E1-ECA6-D91BBA8C670F}" dt="2025-08-19T21:04:21.044" v="0" actId="20577"/>
          <ac:spMkLst>
            <pc:docMk/>
            <pc:sldMk cId="1972982473" sldId="259"/>
            <ac:spMk id="7" creationId="{2B45B46A-91AE-80AB-4C52-6F9A4C7FEC60}"/>
          </ac:spMkLst>
        </pc:spChg>
      </pc:sldChg>
    </pc:docChg>
  </pc:docChgLst>
  <pc:docChgLst>
    <pc:chgData name="SEBASTIAN MONTOYA VILLADA" userId="S::sebastianmontoya8118@correo.itm.edu.co::dffcc6c4-4ec2-40a3-ba2d-1adaa01cc26d" providerId="AD" clId="Web-{9F427F7E-4B4A-AC15-A533-AC5C73F7C204}"/>
    <pc:docChg chg="addSld modSld">
      <pc:chgData name="SEBASTIAN MONTOYA VILLADA" userId="S::sebastianmontoya8118@correo.itm.edu.co::dffcc6c4-4ec2-40a3-ba2d-1adaa01cc26d" providerId="AD" clId="Web-{9F427F7E-4B4A-AC15-A533-AC5C73F7C204}" dt="2025-08-08T16:22:43.171" v="31"/>
      <pc:docMkLst>
        <pc:docMk/>
      </pc:docMkLst>
      <pc:sldChg chg="addSp delSp modSp delAnim">
        <pc:chgData name="SEBASTIAN MONTOYA VILLADA" userId="S::sebastianmontoya8118@correo.itm.edu.co::dffcc6c4-4ec2-40a3-ba2d-1adaa01cc26d" providerId="AD" clId="Web-{9F427F7E-4B4A-AC15-A533-AC5C73F7C204}" dt="2025-08-08T16:14:02.319" v="10" actId="1076"/>
        <pc:sldMkLst>
          <pc:docMk/>
          <pc:sldMk cId="1777104875" sldId="360"/>
        </pc:sldMkLst>
        <pc:picChg chg="add mod modCrop">
          <ac:chgData name="SEBASTIAN MONTOYA VILLADA" userId="S::sebastianmontoya8118@correo.itm.edu.co::dffcc6c4-4ec2-40a3-ba2d-1adaa01cc26d" providerId="AD" clId="Web-{9F427F7E-4B4A-AC15-A533-AC5C73F7C204}" dt="2025-08-08T16:14:02.319" v="10" actId="1076"/>
          <ac:picMkLst>
            <pc:docMk/>
            <pc:sldMk cId="1777104875" sldId="360"/>
            <ac:picMk id="13" creationId="{FF3D0198-FCB9-4ACB-DDAB-D7E239BB7706}"/>
          </ac:picMkLst>
        </pc:picChg>
      </pc:sldChg>
      <pc:sldChg chg="add">
        <pc:chgData name="SEBASTIAN MONTOYA VILLADA" userId="S::sebastianmontoya8118@correo.itm.edu.co::dffcc6c4-4ec2-40a3-ba2d-1adaa01cc26d" providerId="AD" clId="Web-{9F427F7E-4B4A-AC15-A533-AC5C73F7C204}" dt="2025-08-08T16:22:05.028" v="22"/>
        <pc:sldMkLst>
          <pc:docMk/>
          <pc:sldMk cId="483445298" sldId="378"/>
        </pc:sldMkLst>
      </pc:sldChg>
      <pc:sldChg chg="add">
        <pc:chgData name="SEBASTIAN MONTOYA VILLADA" userId="S::sebastianmontoya8118@correo.itm.edu.co::dffcc6c4-4ec2-40a3-ba2d-1adaa01cc26d" providerId="AD" clId="Web-{9F427F7E-4B4A-AC15-A533-AC5C73F7C204}" dt="2025-08-08T16:22:06.497" v="25"/>
        <pc:sldMkLst>
          <pc:docMk/>
          <pc:sldMk cId="1781456871" sldId="379"/>
        </pc:sldMkLst>
      </pc:sldChg>
      <pc:sldChg chg="add">
        <pc:chgData name="SEBASTIAN MONTOYA VILLADA" userId="S::sebastianmontoya8118@correo.itm.edu.co::dffcc6c4-4ec2-40a3-ba2d-1adaa01cc26d" providerId="AD" clId="Web-{9F427F7E-4B4A-AC15-A533-AC5C73F7C204}" dt="2025-08-08T16:22:07.028" v="26"/>
        <pc:sldMkLst>
          <pc:docMk/>
          <pc:sldMk cId="1851102374" sldId="380"/>
        </pc:sldMkLst>
      </pc:sldChg>
      <pc:sldChg chg="add">
        <pc:chgData name="SEBASTIAN MONTOYA VILLADA" userId="S::sebastianmontoya8118@correo.itm.edu.co::dffcc6c4-4ec2-40a3-ba2d-1adaa01cc26d" providerId="AD" clId="Web-{9F427F7E-4B4A-AC15-A533-AC5C73F7C204}" dt="2025-08-08T16:22:08.481" v="29"/>
        <pc:sldMkLst>
          <pc:docMk/>
          <pc:sldMk cId="4184077843" sldId="381"/>
        </pc:sldMkLst>
      </pc:sldChg>
      <pc:sldChg chg="add">
        <pc:chgData name="SEBASTIAN MONTOYA VILLADA" userId="S::sebastianmontoya8118@correo.itm.edu.co::dffcc6c4-4ec2-40a3-ba2d-1adaa01cc26d" providerId="AD" clId="Web-{9F427F7E-4B4A-AC15-A533-AC5C73F7C204}" dt="2025-08-08T16:22:07.528" v="27"/>
        <pc:sldMkLst>
          <pc:docMk/>
          <pc:sldMk cId="3276555865" sldId="382"/>
        </pc:sldMkLst>
      </pc:sldChg>
      <pc:sldChg chg="add">
        <pc:chgData name="SEBASTIAN MONTOYA VILLADA" userId="S::sebastianmontoya8118@correo.itm.edu.co::dffcc6c4-4ec2-40a3-ba2d-1adaa01cc26d" providerId="AD" clId="Web-{9F427F7E-4B4A-AC15-A533-AC5C73F7C204}" dt="2025-08-08T16:22:08.856" v="30"/>
        <pc:sldMkLst>
          <pc:docMk/>
          <pc:sldMk cId="3338729834" sldId="383"/>
        </pc:sldMkLst>
      </pc:sldChg>
      <pc:sldChg chg="add">
        <pc:chgData name="SEBASTIAN MONTOYA VILLADA" userId="S::sebastianmontoya8118@correo.itm.edu.co::dffcc6c4-4ec2-40a3-ba2d-1adaa01cc26d" providerId="AD" clId="Web-{9F427F7E-4B4A-AC15-A533-AC5C73F7C204}" dt="2025-08-08T16:22:03.700" v="19"/>
        <pc:sldMkLst>
          <pc:docMk/>
          <pc:sldMk cId="1682749734" sldId="390"/>
        </pc:sldMkLst>
      </pc:sldChg>
      <pc:sldChg chg="add">
        <pc:chgData name="SEBASTIAN MONTOYA VILLADA" userId="S::sebastianmontoya8118@correo.itm.edu.co::dffcc6c4-4ec2-40a3-ba2d-1adaa01cc26d" providerId="AD" clId="Web-{9F427F7E-4B4A-AC15-A533-AC5C73F7C204}" dt="2025-08-08T16:22:06.044" v="24"/>
        <pc:sldMkLst>
          <pc:docMk/>
          <pc:sldMk cId="997470886" sldId="391"/>
        </pc:sldMkLst>
      </pc:sldChg>
      <pc:sldChg chg="add">
        <pc:chgData name="SEBASTIAN MONTOYA VILLADA" userId="S::sebastianmontoya8118@correo.itm.edu.co::dffcc6c4-4ec2-40a3-ba2d-1adaa01cc26d" providerId="AD" clId="Web-{9F427F7E-4B4A-AC15-A533-AC5C73F7C204}" dt="2025-08-08T16:22:02.794" v="17"/>
        <pc:sldMkLst>
          <pc:docMk/>
          <pc:sldMk cId="1778896850" sldId="392"/>
        </pc:sldMkLst>
      </pc:sldChg>
      <pc:sldChg chg="add">
        <pc:chgData name="SEBASTIAN MONTOYA VILLADA" userId="S::sebastianmontoya8118@correo.itm.edu.co::dffcc6c4-4ec2-40a3-ba2d-1adaa01cc26d" providerId="AD" clId="Web-{9F427F7E-4B4A-AC15-A533-AC5C73F7C204}" dt="2025-08-08T16:22:03.247" v="18"/>
        <pc:sldMkLst>
          <pc:docMk/>
          <pc:sldMk cId="2278462934" sldId="393"/>
        </pc:sldMkLst>
      </pc:sldChg>
      <pc:sldChg chg="add">
        <pc:chgData name="SEBASTIAN MONTOYA VILLADA" userId="S::sebastianmontoya8118@correo.itm.edu.co::dffcc6c4-4ec2-40a3-ba2d-1adaa01cc26d" providerId="AD" clId="Web-{9F427F7E-4B4A-AC15-A533-AC5C73F7C204}" dt="2025-08-08T16:22:04.137" v="20"/>
        <pc:sldMkLst>
          <pc:docMk/>
          <pc:sldMk cId="954152493" sldId="394"/>
        </pc:sldMkLst>
      </pc:sldChg>
      <pc:sldChg chg="add">
        <pc:chgData name="SEBASTIAN MONTOYA VILLADA" userId="S::sebastianmontoya8118@correo.itm.edu.co::dffcc6c4-4ec2-40a3-ba2d-1adaa01cc26d" providerId="AD" clId="Web-{9F427F7E-4B4A-AC15-A533-AC5C73F7C204}" dt="2025-08-08T16:22:43.171" v="31"/>
        <pc:sldMkLst>
          <pc:docMk/>
          <pc:sldMk cId="561561400" sldId="396"/>
        </pc:sldMkLst>
      </pc:sldChg>
      <pc:sldChg chg="add">
        <pc:chgData name="SEBASTIAN MONTOYA VILLADA" userId="S::sebastianmontoya8118@correo.itm.edu.co::dffcc6c4-4ec2-40a3-ba2d-1adaa01cc26d" providerId="AD" clId="Web-{9F427F7E-4B4A-AC15-A533-AC5C73F7C204}" dt="2025-08-08T16:22:07.950" v="28"/>
        <pc:sldMkLst>
          <pc:docMk/>
          <pc:sldMk cId="2831192854" sldId="399"/>
        </pc:sldMkLst>
      </pc:sldChg>
      <pc:sldChg chg="add">
        <pc:chgData name="SEBASTIAN MONTOYA VILLADA" userId="S::sebastianmontoya8118@correo.itm.edu.co::dffcc6c4-4ec2-40a3-ba2d-1adaa01cc26d" providerId="AD" clId="Web-{9F427F7E-4B4A-AC15-A533-AC5C73F7C204}" dt="2025-08-08T16:22:04.575" v="21"/>
        <pc:sldMkLst>
          <pc:docMk/>
          <pc:sldMk cId="685748102" sldId="410"/>
        </pc:sldMkLst>
      </pc:sldChg>
      <pc:sldChg chg="add">
        <pc:chgData name="SEBASTIAN MONTOYA VILLADA" userId="S::sebastianmontoya8118@correo.itm.edu.co::dffcc6c4-4ec2-40a3-ba2d-1adaa01cc26d" providerId="AD" clId="Web-{9F427F7E-4B4A-AC15-A533-AC5C73F7C204}" dt="2025-08-08T16:22:05.497" v="23"/>
        <pc:sldMkLst>
          <pc:docMk/>
          <pc:sldMk cId="2305775214" sldId="411"/>
        </pc:sldMkLst>
      </pc:sldChg>
      <pc:sldChg chg="addSp delSp modSp add replId delAnim">
        <pc:chgData name="SEBASTIAN MONTOYA VILLADA" userId="S::sebastianmontoya8118@correo.itm.edu.co::dffcc6c4-4ec2-40a3-ba2d-1adaa01cc26d" providerId="AD" clId="Web-{9F427F7E-4B4A-AC15-A533-AC5C73F7C204}" dt="2025-08-08T16:19:01.136" v="16" actId="1076"/>
        <pc:sldMkLst>
          <pc:docMk/>
          <pc:sldMk cId="4053785056" sldId="420"/>
        </pc:sldMkLst>
        <pc:picChg chg="add mod">
          <ac:chgData name="SEBASTIAN MONTOYA VILLADA" userId="S::sebastianmontoya8118@correo.itm.edu.co::dffcc6c4-4ec2-40a3-ba2d-1adaa01cc26d" providerId="AD" clId="Web-{9F427F7E-4B4A-AC15-A533-AC5C73F7C204}" dt="2025-08-08T16:19:01.136" v="16" actId="1076"/>
          <ac:picMkLst>
            <pc:docMk/>
            <pc:sldMk cId="4053785056" sldId="420"/>
            <ac:picMk id="13" creationId="{37446D09-ADC2-2FAC-DAB2-268AD26D8C0C}"/>
          </ac:picMkLst>
        </pc:picChg>
      </pc:sldChg>
    </pc:docChg>
  </pc:docChgLst>
  <pc:docChgLst>
    <pc:chgData name="SEBASTIAN MONTOYA VILLADA" userId="S::sebastianmontoya8118@correo.itm.edu.co::dffcc6c4-4ec2-40a3-ba2d-1adaa01cc26d" providerId="AD" clId="Web-{F44877C8-4CD4-EBB0-F9EA-B1A5C97FC09B}"/>
    <pc:docChg chg="addSld delSld modSld">
      <pc:chgData name="SEBASTIAN MONTOYA VILLADA" userId="S::sebastianmontoya8118@correo.itm.edu.co::dffcc6c4-4ec2-40a3-ba2d-1adaa01cc26d" providerId="AD" clId="Web-{F44877C8-4CD4-EBB0-F9EA-B1A5C97FC09B}" dt="2025-08-13T16:43:42.064" v="57" actId="1076"/>
      <pc:docMkLst>
        <pc:docMk/>
      </pc:docMkLst>
      <pc:sldChg chg="addSp delSp modSp delAnim">
        <pc:chgData name="SEBASTIAN MONTOYA VILLADA" userId="S::sebastianmontoya8118@correo.itm.edu.co::dffcc6c4-4ec2-40a3-ba2d-1adaa01cc26d" providerId="AD" clId="Web-{F44877C8-4CD4-EBB0-F9EA-B1A5C97FC09B}" dt="2025-08-13T15:16:00.847" v="22" actId="1076"/>
        <pc:sldMkLst>
          <pc:docMk/>
          <pc:sldMk cId="483445298" sldId="378"/>
        </pc:sldMkLst>
        <pc:spChg chg="del">
          <ac:chgData name="SEBASTIAN MONTOYA VILLADA" userId="S::sebastianmontoya8118@correo.itm.edu.co::dffcc6c4-4ec2-40a3-ba2d-1adaa01cc26d" providerId="AD" clId="Web-{F44877C8-4CD4-EBB0-F9EA-B1A5C97FC09B}" dt="2025-08-13T15:15:44.674" v="17"/>
          <ac:spMkLst>
            <pc:docMk/>
            <pc:sldMk cId="483445298" sldId="378"/>
            <ac:spMk id="14" creationId="{98A37095-6C01-6AF7-2D29-24F9168A7711}"/>
          </ac:spMkLst>
        </pc:spChg>
        <pc:spChg chg="mod">
          <ac:chgData name="SEBASTIAN MONTOYA VILLADA" userId="S::sebastianmontoya8118@correo.itm.edu.co::dffcc6c4-4ec2-40a3-ba2d-1adaa01cc26d" providerId="AD" clId="Web-{F44877C8-4CD4-EBB0-F9EA-B1A5C97FC09B}" dt="2025-08-13T15:15:54.221" v="20" actId="1076"/>
          <ac:spMkLst>
            <pc:docMk/>
            <pc:sldMk cId="483445298" sldId="378"/>
            <ac:spMk id="15" creationId="{BDF75E45-FD7D-6C06-B6C1-51E4CA7F253A}"/>
          </ac:spMkLst>
        </pc:spChg>
        <pc:spChg chg="del">
          <ac:chgData name="SEBASTIAN MONTOYA VILLADA" userId="S::sebastianmontoya8118@correo.itm.edu.co::dffcc6c4-4ec2-40a3-ba2d-1adaa01cc26d" providerId="AD" clId="Web-{F44877C8-4CD4-EBB0-F9EA-B1A5C97FC09B}" dt="2025-08-13T15:15:59.425" v="21"/>
          <ac:spMkLst>
            <pc:docMk/>
            <pc:sldMk cId="483445298" sldId="378"/>
            <ac:spMk id="16" creationId="{20185D1D-BB8D-FAA9-81EE-CF2AB86366D4}"/>
          </ac:spMkLst>
        </pc:spChg>
        <pc:picChg chg="add mod">
          <ac:chgData name="SEBASTIAN MONTOYA VILLADA" userId="S::sebastianmontoya8118@correo.itm.edu.co::dffcc6c4-4ec2-40a3-ba2d-1adaa01cc26d" providerId="AD" clId="Web-{F44877C8-4CD4-EBB0-F9EA-B1A5C97FC09B}" dt="2025-08-13T15:16:00.847" v="22" actId="1076"/>
          <ac:picMkLst>
            <pc:docMk/>
            <pc:sldMk cId="483445298" sldId="378"/>
            <ac:picMk id="2" creationId="{7502D571-6DE4-DC7E-562C-D8AE5A848BCF}"/>
          </ac:picMkLst>
        </pc:picChg>
      </pc:sldChg>
      <pc:sldChg chg="addSp delSp modSp delAnim">
        <pc:chgData name="SEBASTIAN MONTOYA VILLADA" userId="S::sebastianmontoya8118@correo.itm.edu.co::dffcc6c4-4ec2-40a3-ba2d-1adaa01cc26d" providerId="AD" clId="Web-{F44877C8-4CD4-EBB0-F9EA-B1A5C97FC09B}" dt="2025-08-13T14:16:50.962" v="5"/>
        <pc:sldMkLst>
          <pc:docMk/>
          <pc:sldMk cId="1682749734" sldId="390"/>
        </pc:sldMkLst>
        <pc:spChg chg="del">
          <ac:chgData name="SEBASTIAN MONTOYA VILLADA" userId="S::sebastianmontoya8118@correo.itm.edu.co::dffcc6c4-4ec2-40a3-ba2d-1adaa01cc26d" providerId="AD" clId="Web-{F44877C8-4CD4-EBB0-F9EA-B1A5C97FC09B}" dt="2025-08-13T14:16:48.681" v="4"/>
          <ac:spMkLst>
            <pc:docMk/>
            <pc:sldMk cId="1682749734" sldId="390"/>
            <ac:spMk id="14" creationId="{98A37095-6C01-6AF7-2D29-24F9168A7711}"/>
          </ac:spMkLst>
        </pc:spChg>
        <pc:spChg chg="del">
          <ac:chgData name="SEBASTIAN MONTOYA VILLADA" userId="S::sebastianmontoya8118@correo.itm.edu.co::dffcc6c4-4ec2-40a3-ba2d-1adaa01cc26d" providerId="AD" clId="Web-{F44877C8-4CD4-EBB0-F9EA-B1A5C97FC09B}" dt="2025-08-13T14:16:46.087" v="3"/>
          <ac:spMkLst>
            <pc:docMk/>
            <pc:sldMk cId="1682749734" sldId="390"/>
            <ac:spMk id="15" creationId="{08C60D1F-3C43-4C41-0ACD-37F8D8641C60}"/>
          </ac:spMkLst>
        </pc:spChg>
        <pc:picChg chg="add mod">
          <ac:chgData name="SEBASTIAN MONTOYA VILLADA" userId="S::sebastianmontoya8118@correo.itm.edu.co::dffcc6c4-4ec2-40a3-ba2d-1adaa01cc26d" providerId="AD" clId="Web-{F44877C8-4CD4-EBB0-F9EA-B1A5C97FC09B}" dt="2025-08-13T14:16:50.962" v="5"/>
          <ac:picMkLst>
            <pc:docMk/>
            <pc:sldMk cId="1682749734" sldId="390"/>
            <ac:picMk id="2" creationId="{ED31C316-8F0E-CDE0-3EDA-BEB408BAFF0D}"/>
          </ac:picMkLst>
        </pc:picChg>
      </pc:sldChg>
      <pc:sldChg chg="addSp delSp modSp delAnim">
        <pc:chgData name="SEBASTIAN MONTOYA VILLADA" userId="S::sebastianmontoya8118@correo.itm.edu.co::dffcc6c4-4ec2-40a3-ba2d-1adaa01cc26d" providerId="AD" clId="Web-{F44877C8-4CD4-EBB0-F9EA-B1A5C97FC09B}" dt="2025-08-13T14:20:31.063" v="8"/>
        <pc:sldMkLst>
          <pc:docMk/>
          <pc:sldMk cId="954152493" sldId="394"/>
        </pc:sldMkLst>
        <pc:spChg chg="del">
          <ac:chgData name="SEBASTIAN MONTOYA VILLADA" userId="S::sebastianmontoya8118@correo.itm.edu.co::dffcc6c4-4ec2-40a3-ba2d-1adaa01cc26d" providerId="AD" clId="Web-{F44877C8-4CD4-EBB0-F9EA-B1A5C97FC09B}" dt="2025-08-13T14:20:29.172" v="7"/>
          <ac:spMkLst>
            <pc:docMk/>
            <pc:sldMk cId="954152493" sldId="394"/>
            <ac:spMk id="14" creationId="{98A37095-6C01-6AF7-2D29-24F9168A7711}"/>
          </ac:spMkLst>
        </pc:spChg>
        <pc:spChg chg="del">
          <ac:chgData name="SEBASTIAN MONTOYA VILLADA" userId="S::sebastianmontoya8118@correo.itm.edu.co::dffcc6c4-4ec2-40a3-ba2d-1adaa01cc26d" providerId="AD" clId="Web-{F44877C8-4CD4-EBB0-F9EA-B1A5C97FC09B}" dt="2025-08-13T14:20:27.172" v="6"/>
          <ac:spMkLst>
            <pc:docMk/>
            <pc:sldMk cId="954152493" sldId="394"/>
            <ac:spMk id="15" creationId="{08C60D1F-3C43-4C41-0ACD-37F8D8641C60}"/>
          </ac:spMkLst>
        </pc:spChg>
        <pc:picChg chg="add mod">
          <ac:chgData name="SEBASTIAN MONTOYA VILLADA" userId="S::sebastianmontoya8118@correo.itm.edu.co::dffcc6c4-4ec2-40a3-ba2d-1adaa01cc26d" providerId="AD" clId="Web-{F44877C8-4CD4-EBB0-F9EA-B1A5C97FC09B}" dt="2025-08-13T14:20:31.063" v="8"/>
          <ac:picMkLst>
            <pc:docMk/>
            <pc:sldMk cId="954152493" sldId="394"/>
            <ac:picMk id="13" creationId="{66749B43-165C-9AE3-E420-2FED78680AE5}"/>
          </ac:picMkLst>
        </pc:picChg>
      </pc:sldChg>
      <pc:sldChg chg="addSp delSp modSp delAnim">
        <pc:chgData name="SEBASTIAN MONTOYA VILLADA" userId="S::sebastianmontoya8118@correo.itm.edu.co::dffcc6c4-4ec2-40a3-ba2d-1adaa01cc26d" providerId="AD" clId="Web-{F44877C8-4CD4-EBB0-F9EA-B1A5C97FC09B}" dt="2025-08-13T15:20:24.396" v="34" actId="1076"/>
        <pc:sldMkLst>
          <pc:docMk/>
          <pc:sldMk cId="561561400" sldId="396"/>
        </pc:sldMkLst>
        <pc:spChg chg="del">
          <ac:chgData name="SEBASTIAN MONTOYA VILLADA" userId="S::sebastianmontoya8118@correo.itm.edu.co::dffcc6c4-4ec2-40a3-ba2d-1adaa01cc26d" providerId="AD" clId="Web-{F44877C8-4CD4-EBB0-F9EA-B1A5C97FC09B}" dt="2025-08-13T15:20:17.442" v="31"/>
          <ac:spMkLst>
            <pc:docMk/>
            <pc:sldMk cId="561561400" sldId="396"/>
            <ac:spMk id="5" creationId="{240FAD34-D470-C5F7-1701-96D3EED5C243}"/>
          </ac:spMkLst>
        </pc:spChg>
        <pc:spChg chg="mod">
          <ac:chgData name="SEBASTIAN MONTOYA VILLADA" userId="S::sebastianmontoya8118@correo.itm.edu.co::dffcc6c4-4ec2-40a3-ba2d-1adaa01cc26d" providerId="AD" clId="Web-{F44877C8-4CD4-EBB0-F9EA-B1A5C97FC09B}" dt="2025-08-13T15:20:12.723" v="28" actId="1076"/>
          <ac:spMkLst>
            <pc:docMk/>
            <pc:sldMk cId="561561400" sldId="396"/>
            <ac:spMk id="14" creationId="{4018B73C-BB8B-92B7-C4DF-A986921C1ACF}"/>
          </ac:spMkLst>
        </pc:spChg>
        <pc:picChg chg="add mod">
          <ac:chgData name="SEBASTIAN MONTOYA VILLADA" userId="S::sebastianmontoya8118@correo.itm.edu.co::dffcc6c4-4ec2-40a3-ba2d-1adaa01cc26d" providerId="AD" clId="Web-{F44877C8-4CD4-EBB0-F9EA-B1A5C97FC09B}" dt="2025-08-13T15:20:24.396" v="34" actId="1076"/>
          <ac:picMkLst>
            <pc:docMk/>
            <pc:sldMk cId="561561400" sldId="396"/>
            <ac:picMk id="2" creationId="{DD0138BB-6929-C27C-1083-91874E4E8103}"/>
          </ac:picMkLst>
        </pc:picChg>
      </pc:sldChg>
      <pc:sldChg chg="addSp delSp modSp delAnim">
        <pc:chgData name="SEBASTIAN MONTOYA VILLADA" userId="S::sebastianmontoya8118@correo.itm.edu.co::dffcc6c4-4ec2-40a3-ba2d-1adaa01cc26d" providerId="AD" clId="Web-{F44877C8-4CD4-EBB0-F9EA-B1A5C97FC09B}" dt="2025-08-13T14:45:09.294" v="14" actId="1076"/>
        <pc:sldMkLst>
          <pc:docMk/>
          <pc:sldMk cId="685748102" sldId="410"/>
        </pc:sldMkLst>
        <pc:spChg chg="del">
          <ac:chgData name="SEBASTIAN MONTOYA VILLADA" userId="S::sebastianmontoya8118@correo.itm.edu.co::dffcc6c4-4ec2-40a3-ba2d-1adaa01cc26d" providerId="AD" clId="Web-{F44877C8-4CD4-EBB0-F9EA-B1A5C97FC09B}" dt="2025-08-13T14:45:00.903" v="9"/>
          <ac:spMkLst>
            <pc:docMk/>
            <pc:sldMk cId="685748102" sldId="410"/>
            <ac:spMk id="13" creationId="{1FF70AB5-F8A5-73C9-FE3C-F26AD07B8647}"/>
          </ac:spMkLst>
        </pc:spChg>
        <pc:spChg chg="del">
          <ac:chgData name="SEBASTIAN MONTOYA VILLADA" userId="S::sebastianmontoya8118@correo.itm.edu.co::dffcc6c4-4ec2-40a3-ba2d-1adaa01cc26d" providerId="AD" clId="Web-{F44877C8-4CD4-EBB0-F9EA-B1A5C97FC09B}" dt="2025-08-13T14:45:05.934" v="12"/>
          <ac:spMkLst>
            <pc:docMk/>
            <pc:sldMk cId="685748102" sldId="410"/>
            <ac:spMk id="14" creationId="{A5A79D54-7BDC-66BE-7BEA-19236E3B82EF}"/>
          </ac:spMkLst>
        </pc:spChg>
        <pc:spChg chg="del">
          <ac:chgData name="SEBASTIAN MONTOYA VILLADA" userId="S::sebastianmontoya8118@correo.itm.edu.co::dffcc6c4-4ec2-40a3-ba2d-1adaa01cc26d" providerId="AD" clId="Web-{F44877C8-4CD4-EBB0-F9EA-B1A5C97FC09B}" dt="2025-08-13T14:45:03.856" v="11"/>
          <ac:spMkLst>
            <pc:docMk/>
            <pc:sldMk cId="685748102" sldId="410"/>
            <ac:spMk id="15" creationId="{95CBD08C-20A2-2B2D-1F70-BD7F501762EC}"/>
          </ac:spMkLst>
        </pc:spChg>
        <pc:picChg chg="add mod">
          <ac:chgData name="SEBASTIAN MONTOYA VILLADA" userId="S::sebastianmontoya8118@correo.itm.edu.co::dffcc6c4-4ec2-40a3-ba2d-1adaa01cc26d" providerId="AD" clId="Web-{F44877C8-4CD4-EBB0-F9EA-B1A5C97FC09B}" dt="2025-08-13T14:45:09.294" v="14" actId="1076"/>
          <ac:picMkLst>
            <pc:docMk/>
            <pc:sldMk cId="685748102" sldId="410"/>
            <ac:picMk id="2" creationId="{4C49CC21-B240-155A-19B1-EC7EACDF2B43}"/>
          </ac:picMkLst>
        </pc:picChg>
        <pc:picChg chg="del">
          <ac:chgData name="SEBASTIAN MONTOYA VILLADA" userId="S::sebastianmontoya8118@correo.itm.edu.co::dffcc6c4-4ec2-40a3-ba2d-1adaa01cc26d" providerId="AD" clId="Web-{F44877C8-4CD4-EBB0-F9EA-B1A5C97FC09B}" dt="2025-08-13T14:45:00.934" v="10"/>
          <ac:picMkLst>
            <pc:docMk/>
            <pc:sldMk cId="685748102" sldId="410"/>
            <ac:picMk id="16" creationId="{AAFC9BCC-F232-298D-60E9-0BE64A2B8521}"/>
          </ac:picMkLst>
        </pc:picChg>
      </pc:sldChg>
      <pc:sldChg chg="modSp del">
        <pc:chgData name="SEBASTIAN MONTOYA VILLADA" userId="S::sebastianmontoya8118@correo.itm.edu.co::dffcc6c4-4ec2-40a3-ba2d-1adaa01cc26d" providerId="AD" clId="Web-{F44877C8-4CD4-EBB0-F9EA-B1A5C97FC09B}" dt="2025-08-13T15:16:17.879" v="24"/>
        <pc:sldMkLst>
          <pc:docMk/>
          <pc:sldMk cId="2305775214" sldId="411"/>
        </pc:sldMkLst>
        <pc:spChg chg="mod">
          <ac:chgData name="SEBASTIAN MONTOYA VILLADA" userId="S::sebastianmontoya8118@correo.itm.edu.co::dffcc6c4-4ec2-40a3-ba2d-1adaa01cc26d" providerId="AD" clId="Web-{F44877C8-4CD4-EBB0-F9EA-B1A5C97FC09B}" dt="2025-08-13T15:16:10.723" v="23" actId="20577"/>
          <ac:spMkLst>
            <pc:docMk/>
            <pc:sldMk cId="2305775214" sldId="411"/>
            <ac:spMk id="14" creationId="{25CB3177-C338-4E9D-08E0-AFB6B8B5ED34}"/>
          </ac:spMkLst>
        </pc:spChg>
      </pc:sldChg>
      <pc:sldChg chg="addSp delSp modSp delAnim">
        <pc:chgData name="SEBASTIAN MONTOYA VILLADA" userId="S::sebastianmontoya8118@correo.itm.edu.co::dffcc6c4-4ec2-40a3-ba2d-1adaa01cc26d" providerId="AD" clId="Web-{F44877C8-4CD4-EBB0-F9EA-B1A5C97FC09B}" dt="2025-08-13T14:13:34.877" v="2"/>
        <pc:sldMkLst>
          <pc:docMk/>
          <pc:sldMk cId="3034388925" sldId="419"/>
        </pc:sldMkLst>
        <pc:spChg chg="del">
          <ac:chgData name="SEBASTIAN MONTOYA VILLADA" userId="S::sebastianmontoya8118@correo.itm.edu.co::dffcc6c4-4ec2-40a3-ba2d-1adaa01cc26d" providerId="AD" clId="Web-{F44877C8-4CD4-EBB0-F9EA-B1A5C97FC09B}" dt="2025-08-13T14:13:28.236" v="0"/>
          <ac:spMkLst>
            <pc:docMk/>
            <pc:sldMk cId="3034388925" sldId="419"/>
            <ac:spMk id="2" creationId="{4923E7FD-A9EC-9B82-F517-6A05492B2425}"/>
          </ac:spMkLst>
        </pc:spChg>
        <pc:spChg chg="del">
          <ac:chgData name="SEBASTIAN MONTOYA VILLADA" userId="S::sebastianmontoya8118@correo.itm.edu.co::dffcc6c4-4ec2-40a3-ba2d-1adaa01cc26d" providerId="AD" clId="Web-{F44877C8-4CD4-EBB0-F9EA-B1A5C97FC09B}" dt="2025-08-13T14:13:32.564" v="1"/>
          <ac:spMkLst>
            <pc:docMk/>
            <pc:sldMk cId="3034388925" sldId="419"/>
            <ac:spMk id="14" creationId="{98A37095-6C01-6AF7-2D29-24F9168A7711}"/>
          </ac:spMkLst>
        </pc:spChg>
        <pc:picChg chg="add mod">
          <ac:chgData name="SEBASTIAN MONTOYA VILLADA" userId="S::sebastianmontoya8118@correo.itm.edu.co::dffcc6c4-4ec2-40a3-ba2d-1adaa01cc26d" providerId="AD" clId="Web-{F44877C8-4CD4-EBB0-F9EA-B1A5C97FC09B}" dt="2025-08-13T14:13:34.877" v="2"/>
          <ac:picMkLst>
            <pc:docMk/>
            <pc:sldMk cId="3034388925" sldId="419"/>
            <ac:picMk id="13" creationId="{97B09C91-A455-E5EC-1E6E-592AAD4EF289}"/>
          </ac:picMkLst>
        </pc:picChg>
      </pc:sldChg>
      <pc:sldChg chg="addSp delSp modSp add replId">
        <pc:chgData name="SEBASTIAN MONTOYA VILLADA" userId="S::sebastianmontoya8118@correo.itm.edu.co::dffcc6c4-4ec2-40a3-ba2d-1adaa01cc26d" providerId="AD" clId="Web-{F44877C8-4CD4-EBB0-F9EA-B1A5C97FC09B}" dt="2025-08-13T16:43:42.064" v="57" actId="1076"/>
        <pc:sldMkLst>
          <pc:docMk/>
          <pc:sldMk cId="1842794664" sldId="421"/>
        </pc:sldMkLst>
        <pc:spChg chg="mod">
          <ac:chgData name="SEBASTIAN MONTOYA VILLADA" userId="S::sebastianmontoya8118@correo.itm.edu.co::dffcc6c4-4ec2-40a3-ba2d-1adaa01cc26d" providerId="AD" clId="Web-{F44877C8-4CD4-EBB0-F9EA-B1A5C97FC09B}" dt="2025-08-13T16:43:36.345" v="55" actId="1076"/>
          <ac:spMkLst>
            <pc:docMk/>
            <pc:sldMk cId="1842794664" sldId="421"/>
            <ac:spMk id="14" creationId="{98BBF369-FAC9-DD28-2C6C-6C8F0E9D84F0}"/>
          </ac:spMkLst>
        </pc:spChg>
        <pc:picChg chg="del">
          <ac:chgData name="SEBASTIAN MONTOYA VILLADA" userId="S::sebastianmontoya8118@correo.itm.edu.co::dffcc6c4-4ec2-40a3-ba2d-1adaa01cc26d" providerId="AD" clId="Web-{F44877C8-4CD4-EBB0-F9EA-B1A5C97FC09B}" dt="2025-08-13T16:42:17.151" v="36"/>
          <ac:picMkLst>
            <pc:docMk/>
            <pc:sldMk cId="1842794664" sldId="421"/>
            <ac:picMk id="2" creationId="{CC596570-E57E-D576-D926-95CB66EACE7D}"/>
          </ac:picMkLst>
        </pc:picChg>
        <pc:picChg chg="add mod modCrop">
          <ac:chgData name="SEBASTIAN MONTOYA VILLADA" userId="S::sebastianmontoya8118@correo.itm.edu.co::dffcc6c4-4ec2-40a3-ba2d-1adaa01cc26d" providerId="AD" clId="Web-{F44877C8-4CD4-EBB0-F9EA-B1A5C97FC09B}" dt="2025-08-13T16:43:42.049" v="56" actId="1076"/>
          <ac:picMkLst>
            <pc:docMk/>
            <pc:sldMk cId="1842794664" sldId="421"/>
            <ac:picMk id="5" creationId="{84B2A4C6-CBFC-7A61-BACA-B234931E28FA}"/>
          </ac:picMkLst>
        </pc:picChg>
        <pc:picChg chg="add mod modCrop">
          <ac:chgData name="SEBASTIAN MONTOYA VILLADA" userId="S::sebastianmontoya8118@correo.itm.edu.co::dffcc6c4-4ec2-40a3-ba2d-1adaa01cc26d" providerId="AD" clId="Web-{F44877C8-4CD4-EBB0-F9EA-B1A5C97FC09B}" dt="2025-08-13T16:43:42.064" v="57" actId="1076"/>
          <ac:picMkLst>
            <pc:docMk/>
            <pc:sldMk cId="1842794664" sldId="421"/>
            <ac:picMk id="6" creationId="{3524B51B-2185-30B3-47F6-6B14E6F38FD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9A39C6-7AC7-DE48-A7E7-5D665BC0120C}" type="datetimeFigureOut">
              <a:rPr lang="es-CO" smtClean="0"/>
              <a:t>12/02/2026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6A6DC4-62F6-D744-9B5A-2471E53D227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8047317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6A6DC4-62F6-D744-9B5A-2471E53D2276}" type="slidenum">
              <a:rPr lang="es-CO" smtClean="0"/>
              <a:t>2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958033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0C059C-A386-4ECA-16E9-C776C4BC41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A4EFDD55-09D3-D3EF-4C1E-D6ACB75BB6B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896A1C1D-A502-5B2B-FE28-2F2770307A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5FDC066-AC84-4027-7E1A-11C406099C9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6A6DC4-62F6-D744-9B5A-2471E53D2276}" type="slidenum">
              <a:rPr lang="es-CO" smtClean="0"/>
              <a:t>14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0497447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BE3CA4-9C55-A865-27F9-7E23392F01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63FC12D5-7C82-7EF7-B8FF-5AA3BA0B8B6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A81A37F6-7D44-1FDC-B56B-7BEA244CCD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37858CB-BBFF-7647-5EFC-B2247A05EC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6A6DC4-62F6-D744-9B5A-2471E53D2276}" type="slidenum">
              <a:rPr lang="es-CO" smtClean="0"/>
              <a:t>15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9502397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7E1E45-0D0B-95FC-7444-3C99053BC7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E4ABBB11-4343-0035-6140-A7F0E1D4DC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F578853F-921D-2791-EC89-2684C645E1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311DF11-C335-7C76-B548-CE951D19A7F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6A6DC4-62F6-D744-9B5A-2471E53D2276}" type="slidenum">
              <a:rPr lang="es-CO" smtClean="0"/>
              <a:t>16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4985981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7E1E45-0D0B-95FC-7444-3C99053BC7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E4ABBB11-4343-0035-6140-A7F0E1D4DC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F578853F-921D-2791-EC89-2684C645E1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311DF11-C335-7C76-B548-CE951D19A7F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6A6DC4-62F6-D744-9B5A-2471E53D2276}" type="slidenum">
              <a:rPr lang="es-CO" smtClean="0"/>
              <a:t>17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981490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2F6B9D-8D31-3A7B-E800-8214F39755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74497F23-73A8-B5DA-D96E-6999D5FB9C1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FCB2C31B-B25A-EB78-8581-D264A18135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D502661-C8BE-7EA1-7892-F09CD3424A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6A6DC4-62F6-D744-9B5A-2471E53D2276}" type="slidenum">
              <a:rPr lang="es-CO" smtClean="0"/>
              <a:t>18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284925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ecc40ce6c0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gecc40ce6c0_0_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5" name="Google Shape;85;gecc40ce6c0_0_2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O"/>
              <a:t>3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ecc40ce6c0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9" name="Google Shape;109;gecc40ce6c0_0_6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0" name="Google Shape;110;gecc40ce6c0_0_6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O"/>
              <a:t>5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ecc40ce6c0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9" name="Google Shape;109;gecc40ce6c0_0_6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0" name="Google Shape;110;gecc40ce6c0_0_6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O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80742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ef54d37ee2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7" name="Google Shape;147;gef54d37ee2_0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8" name="Google Shape;148;gef54d37ee2_0_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O"/>
              <a:t>7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54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/>
              <a:t>Título</a:t>
            </a:r>
            <a:endParaRPr lang="es-CO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12/02/2026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6327584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12/02/2026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080255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12/02/2026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6452423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0C7DC55F-43BB-FB49-985D-1CA2736A2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12/02/2026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323304A2-70B6-DF4D-80BD-AD524CAF4C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85EBE7F-1BF7-4741-937F-BD93F139FF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931673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54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/>
              <a:t>Título</a:t>
            </a:r>
            <a:endParaRPr lang="es-CO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12/02/2026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4114393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12/02/2026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4095273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12/02/2026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8593016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12/02/2026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1062647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12/02/2026</a:t>
            </a:fld>
            <a:endParaRPr lang="es-CO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39428935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12/02/2026</a:t>
            </a:fld>
            <a:endParaRPr lang="es-CO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2455096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12/02/2026</a:t>
            </a:fld>
            <a:endParaRPr lang="es-CO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0783100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12/02/2026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7781428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12/02/2026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5336320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12/02/2026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8539810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12/02/2026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6832096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12/02/2026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84645532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0C7DC55F-43BB-FB49-985D-1CA2736A2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12/02/2026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323304A2-70B6-DF4D-80BD-AD524CAF4C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85EBE7F-1BF7-4741-937F-BD93F139FF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6817747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12/02/2026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382828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12/02/2026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4687701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12/02/2026</a:t>
            </a:fld>
            <a:endParaRPr lang="es-CO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9049030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12/02/2026</a:t>
            </a:fld>
            <a:endParaRPr lang="es-CO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6900727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12/02/2026</a:t>
            </a:fld>
            <a:endParaRPr lang="es-CO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979118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12/02/2026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9207697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12/02/2026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8469613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image" Target="../media/image3.jpeg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99EB6C-330A-4556-AC8C-E5A501B46336}" type="datetimeFigureOut">
              <a:rPr lang="es-CO" smtClean="0"/>
              <a:t>12/02/2026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455957-1418-453C-A644-6E131A65201F}" type="slidenum">
              <a:rPr lang="es-CO" smtClean="0"/>
              <a:t>‹Nº›</a:t>
            </a:fld>
            <a:endParaRPr lang="es-CO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FEBCE69C-0E9C-5945-8C5B-51CD63616BCB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3155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99EB6C-330A-4556-AC8C-E5A501B46336}" type="datetimeFigureOut">
              <a:rPr lang="es-CO" smtClean="0"/>
              <a:t>12/02/2026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455957-1418-453C-A644-6E131A65201F}" type="slidenum">
              <a:rPr lang="es-CO" smtClean="0"/>
              <a:t>‹Nº›</a:t>
            </a:fld>
            <a:endParaRPr lang="es-CO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13619E48-770E-3797-B2B5-4B5A3A2FE52A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4749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4.png"/><Relationship Id="rId18" Type="http://schemas.openxmlformats.org/officeDocument/2006/relationships/image" Target="../media/image59.png"/><Relationship Id="rId3" Type="http://schemas.openxmlformats.org/officeDocument/2006/relationships/image" Target="../media/image44.png"/><Relationship Id="rId21" Type="http://schemas.openxmlformats.org/officeDocument/2006/relationships/image" Target="../media/image62.png"/><Relationship Id="rId7" Type="http://schemas.openxmlformats.org/officeDocument/2006/relationships/image" Target="../media/image48.png"/><Relationship Id="rId12" Type="http://schemas.openxmlformats.org/officeDocument/2006/relationships/image" Target="../media/image53.png"/><Relationship Id="rId17" Type="http://schemas.openxmlformats.org/officeDocument/2006/relationships/image" Target="../media/image58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57.png"/><Relationship Id="rId20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24" Type="http://schemas.openxmlformats.org/officeDocument/2006/relationships/image" Target="../media/image65.png"/><Relationship Id="rId5" Type="http://schemas.openxmlformats.org/officeDocument/2006/relationships/image" Target="../media/image46.png"/><Relationship Id="rId15" Type="http://schemas.openxmlformats.org/officeDocument/2006/relationships/image" Target="../media/image56.png"/><Relationship Id="rId23" Type="http://schemas.openxmlformats.org/officeDocument/2006/relationships/image" Target="../media/image64.png"/><Relationship Id="rId10" Type="http://schemas.openxmlformats.org/officeDocument/2006/relationships/image" Target="../media/image51.png"/><Relationship Id="rId19" Type="http://schemas.openxmlformats.org/officeDocument/2006/relationships/image" Target="../media/image60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Relationship Id="rId14" Type="http://schemas.openxmlformats.org/officeDocument/2006/relationships/image" Target="../media/image55.png"/><Relationship Id="rId22" Type="http://schemas.openxmlformats.org/officeDocument/2006/relationships/image" Target="../media/image6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Relationship Id="rId9" Type="http://schemas.openxmlformats.org/officeDocument/2006/relationships/image" Target="../media/image7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4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4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13" Type="http://schemas.openxmlformats.org/officeDocument/2006/relationships/image" Target="../media/image89.png"/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12" Type="http://schemas.openxmlformats.org/officeDocument/2006/relationships/image" Target="../media/image8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2.png"/><Relationship Id="rId11" Type="http://schemas.openxmlformats.org/officeDocument/2006/relationships/image" Target="../media/image87.png"/><Relationship Id="rId5" Type="http://schemas.openxmlformats.org/officeDocument/2006/relationships/image" Target="../media/image81.png"/><Relationship Id="rId10" Type="http://schemas.openxmlformats.org/officeDocument/2006/relationships/image" Target="../media/image86.png"/><Relationship Id="rId4" Type="http://schemas.openxmlformats.org/officeDocument/2006/relationships/image" Target="../media/image80.png"/><Relationship Id="rId9" Type="http://schemas.openxmlformats.org/officeDocument/2006/relationships/image" Target="../media/image8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Relationship Id="rId14" Type="http://schemas.openxmlformats.org/officeDocument/2006/relationships/image" Target="../media/image3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2560"/>
            <a:ext cx="12192000" cy="6832879"/>
          </a:xfrm>
          <a:prstGeom prst="rect">
            <a:avLst/>
          </a:prstGeom>
        </p:spPr>
      </p:pic>
      <p:sp>
        <p:nvSpPr>
          <p:cNvPr id="7" name="Google Shape;42;p1">
            <a:extLst>
              <a:ext uri="{FF2B5EF4-FFF2-40B4-BE49-F238E27FC236}">
                <a16:creationId xmlns:a16="http://schemas.microsoft.com/office/drawing/2014/main" id="{2B45B46A-91AE-80AB-4C52-6F9A4C7FEC60}"/>
              </a:ext>
            </a:extLst>
          </p:cNvPr>
          <p:cNvSpPr txBox="1">
            <a:spLocks noGrp="1"/>
          </p:cNvSpPr>
          <p:nvPr/>
        </p:nvSpPr>
        <p:spPr>
          <a:xfrm>
            <a:off x="1210255" y="2398152"/>
            <a:ext cx="9373925" cy="29628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  <a:defRPr sz="3600" b="1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None/>
            </a:pPr>
            <a:r>
              <a:rPr lang="es-CO" sz="5400" dirty="0">
                <a:solidFill>
                  <a:schemeClr val="lt1"/>
                </a:solidFill>
              </a:rPr>
              <a:t>Lógica de Programación y Laboratorio</a:t>
            </a: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None/>
            </a:pPr>
            <a:endParaRPr lang="es-CO" sz="5400" dirty="0">
              <a:solidFill>
                <a:schemeClr val="lt1"/>
              </a:solidFill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None/>
            </a:pPr>
            <a:r>
              <a:rPr lang="es-CO" sz="5400" dirty="0">
                <a:solidFill>
                  <a:schemeClr val="lt1"/>
                </a:solidFill>
              </a:rPr>
              <a:t>Sesión 6</a:t>
            </a: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None/>
            </a:pPr>
            <a:endParaRPr lang="es-CO" sz="5400" dirty="0">
              <a:solidFill>
                <a:schemeClr val="lt1"/>
              </a:solidFill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None/>
            </a:pPr>
            <a:r>
              <a:rPr lang="es-CO" sz="2000" dirty="0">
                <a:solidFill>
                  <a:schemeClr val="lt1"/>
                </a:solidFill>
              </a:rPr>
              <a:t>Sebastian Montoya Villada</a:t>
            </a:r>
          </a:p>
        </p:txBody>
      </p:sp>
    </p:spTree>
    <p:extLst>
      <p:ext uri="{BB962C8B-B14F-4D97-AF65-F5344CB8AC3E}">
        <p14:creationId xmlns:p14="http://schemas.microsoft.com/office/powerpoint/2010/main" val="19729824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0"/>
          <p:cNvSpPr txBox="1"/>
          <p:nvPr/>
        </p:nvSpPr>
        <p:spPr>
          <a:xfrm>
            <a:off x="476250" y="1028254"/>
            <a:ext cx="11715750" cy="581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 dirty="0" err="1">
                <a:solidFill>
                  <a:srgbClr val="003366"/>
                </a:solidFill>
                <a:latin typeface="Montserrat"/>
                <a:ea typeface="Montserrat"/>
                <a:cs typeface="Montserrat"/>
                <a:sym typeface="Montserrat"/>
              </a:rPr>
              <a:t>Diferencias</a:t>
            </a:r>
            <a:r>
              <a:rPr lang="en-US" sz="3600" b="1" i="0" u="none" strike="noStrike" cap="none" dirty="0">
                <a:solidFill>
                  <a:srgbClr val="003366"/>
                </a:solidFill>
                <a:latin typeface="Montserrat"/>
                <a:ea typeface="Montserrat"/>
                <a:cs typeface="Montserrat"/>
                <a:sym typeface="Montserrat"/>
              </a:rPr>
              <a:t> Clave: </a:t>
            </a:r>
            <a:r>
              <a:rPr lang="en-US" sz="3600" b="1" i="0" u="none" strike="noStrike" cap="none" dirty="0" err="1">
                <a:solidFill>
                  <a:srgbClr val="003366"/>
                </a:solidFill>
                <a:latin typeface="Montserrat"/>
                <a:ea typeface="Montserrat"/>
                <a:cs typeface="Montserrat"/>
                <a:sym typeface="Montserrat"/>
              </a:rPr>
              <a:t>Algoritmo</a:t>
            </a:r>
            <a:r>
              <a:rPr lang="en-US" sz="3600" b="1" i="0" u="none" strike="noStrike" cap="none" dirty="0">
                <a:solidFill>
                  <a:srgbClr val="003366"/>
                </a:solidFill>
                <a:latin typeface="Montserrat"/>
                <a:ea typeface="Montserrat"/>
                <a:cs typeface="Montserrat"/>
                <a:sym typeface="Montserrat"/>
              </a:rPr>
              <a:t> vs. </a:t>
            </a:r>
            <a:r>
              <a:rPr lang="en-US" sz="3600" b="1" i="0" u="none" strike="noStrike" cap="none" dirty="0" err="1">
                <a:solidFill>
                  <a:srgbClr val="003366"/>
                </a:solidFill>
                <a:latin typeface="Montserrat"/>
                <a:ea typeface="Montserrat"/>
                <a:cs typeface="Montserrat"/>
                <a:sym typeface="Montserrat"/>
              </a:rPr>
              <a:t>Pseudocódigo</a:t>
            </a:r>
            <a:endParaRPr dirty="0"/>
          </a:p>
        </p:txBody>
      </p:sp>
      <p:sp>
        <p:nvSpPr>
          <p:cNvPr id="215" name="Google Shape;215;p20"/>
          <p:cNvSpPr/>
          <p:nvPr/>
        </p:nvSpPr>
        <p:spPr>
          <a:xfrm>
            <a:off x="476250" y="1723579"/>
            <a:ext cx="11239500" cy="28575"/>
          </a:xfrm>
          <a:prstGeom prst="rect">
            <a:avLst/>
          </a:prstGeom>
          <a:solidFill>
            <a:srgbClr val="00AA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216" name="Google Shape;216;p20"/>
          <p:cNvGraphicFramePr/>
          <p:nvPr/>
        </p:nvGraphicFramePr>
        <p:xfrm>
          <a:off x="476250" y="2657475"/>
          <a:ext cx="11239500" cy="28382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47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95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95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676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50" b="1" i="0" u="none" strike="noStrike" cap="none" dirty="0" err="1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Aspecto</a:t>
                      </a:r>
                      <a:endParaRPr dirty="0"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33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50" b="1" i="0" u="none" strike="noStrike" cap="none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Algoritmo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33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50" b="1" i="0" u="none" strike="noStrike" cap="none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Pseudocódigo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33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76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50" b="1" i="0" u="none" strike="noStrike" cap="none">
                          <a:solidFill>
                            <a:srgbClr val="334155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Abstracción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50" b="0" i="0" u="none" strike="noStrike" cap="none">
                          <a:solidFill>
                            <a:srgbClr val="334155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Más conceptual; describe el método general.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50" b="0" i="0" u="none" strike="noStrike" cap="none">
                          <a:solidFill>
                            <a:srgbClr val="334155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Más cercano al código; conserva la estructura.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76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50" b="1" i="0" u="none" strike="noStrike" cap="none">
                          <a:solidFill>
                            <a:srgbClr val="334155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Independencia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8FAF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50" b="0" i="0" u="none" strike="noStrike" cap="none">
                          <a:solidFill>
                            <a:srgbClr val="334155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Totalmente independiente de la sintaxis.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8FAF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50" b="0" i="0" u="none" strike="noStrike" cap="none">
                          <a:solidFill>
                            <a:srgbClr val="334155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Usa convenciones (Inicio/Fin, Si/Entonces).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8FA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676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50" b="1" i="0" u="none" strike="noStrike" cap="none">
                          <a:solidFill>
                            <a:srgbClr val="334155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Presentación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50" b="0" i="0" u="none" strike="noStrike" cap="none">
                          <a:solidFill>
                            <a:srgbClr val="334155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Texto, pasos numerados, diagramas.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50" b="0" i="0" u="none" strike="noStrike" cap="none">
                          <a:solidFill>
                            <a:srgbClr val="334155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Siempre textual y estructurado con indentación.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676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50" b="1" i="0" u="none" strike="noStrike" cap="none">
                          <a:solidFill>
                            <a:srgbClr val="334155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Ejecutabilidad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8FAF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50" b="0" i="0" u="none" strike="noStrike" cap="none">
                          <a:solidFill>
                            <a:srgbClr val="334155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No es directamente ejecutable.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8FAF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50" b="0" i="0" u="none" strike="noStrike" cap="none" dirty="0">
                          <a:solidFill>
                            <a:srgbClr val="334155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No se </a:t>
                      </a:r>
                      <a:r>
                        <a:rPr lang="en-US" sz="1350" b="0" i="0" u="none" strike="noStrike" cap="none" dirty="0" err="1">
                          <a:solidFill>
                            <a:srgbClr val="334155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ejecuta</a:t>
                      </a:r>
                      <a:r>
                        <a:rPr lang="en-US" sz="1350" b="0" i="0" u="none" strike="noStrike" cap="none" dirty="0">
                          <a:solidFill>
                            <a:srgbClr val="334155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, se </a:t>
                      </a:r>
                      <a:r>
                        <a:rPr lang="en-US" sz="1350" b="0" i="1" u="none" strike="noStrike" cap="none" dirty="0">
                          <a:solidFill>
                            <a:srgbClr val="334155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traduce</a:t>
                      </a:r>
                      <a:r>
                        <a:rPr lang="en-US" sz="1350" b="0" i="0" u="none" strike="noStrike" cap="none" dirty="0">
                          <a:solidFill>
                            <a:srgbClr val="334155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a </a:t>
                      </a:r>
                      <a:r>
                        <a:rPr lang="en-US" sz="1350" b="0" i="0" u="none" strike="noStrike" cap="none" dirty="0" err="1">
                          <a:solidFill>
                            <a:srgbClr val="334155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código</a:t>
                      </a:r>
                      <a:r>
                        <a:rPr lang="en-US" sz="1350" b="0" i="0" u="none" strike="noStrike" cap="none" dirty="0">
                          <a:solidFill>
                            <a:srgbClr val="334155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real.</a:t>
                      </a:r>
                      <a:endParaRPr dirty="0"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8FA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17" name="Google Shape;217;p20"/>
          <p:cNvSpPr/>
          <p:nvPr/>
        </p:nvSpPr>
        <p:spPr>
          <a:xfrm>
            <a:off x="476250" y="3772792"/>
            <a:ext cx="2247900" cy="95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20"/>
          <p:cNvSpPr/>
          <p:nvPr/>
        </p:nvSpPr>
        <p:spPr>
          <a:xfrm>
            <a:off x="2724150" y="3772792"/>
            <a:ext cx="4495800" cy="95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Google Shape;219;p20"/>
          <p:cNvSpPr/>
          <p:nvPr/>
        </p:nvSpPr>
        <p:spPr>
          <a:xfrm>
            <a:off x="7219950" y="3772792"/>
            <a:ext cx="4495800" cy="95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" name="Google Shape;220;p20"/>
          <p:cNvSpPr/>
          <p:nvPr/>
        </p:nvSpPr>
        <p:spPr>
          <a:xfrm>
            <a:off x="476250" y="4342358"/>
            <a:ext cx="2247900" cy="95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" name="Google Shape;221;p20"/>
          <p:cNvSpPr/>
          <p:nvPr/>
        </p:nvSpPr>
        <p:spPr>
          <a:xfrm>
            <a:off x="2724150" y="4342358"/>
            <a:ext cx="4495800" cy="95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Google Shape;222;p20"/>
          <p:cNvSpPr/>
          <p:nvPr/>
        </p:nvSpPr>
        <p:spPr>
          <a:xfrm>
            <a:off x="7219950" y="4342358"/>
            <a:ext cx="4495800" cy="95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p20"/>
          <p:cNvSpPr/>
          <p:nvPr/>
        </p:nvSpPr>
        <p:spPr>
          <a:xfrm>
            <a:off x="476250" y="4911923"/>
            <a:ext cx="2247900" cy="95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20"/>
          <p:cNvSpPr/>
          <p:nvPr/>
        </p:nvSpPr>
        <p:spPr>
          <a:xfrm>
            <a:off x="2724150" y="4911923"/>
            <a:ext cx="4495800" cy="95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20"/>
          <p:cNvSpPr/>
          <p:nvPr/>
        </p:nvSpPr>
        <p:spPr>
          <a:xfrm>
            <a:off x="7219950" y="4911923"/>
            <a:ext cx="4495800" cy="95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" name="Google Shape;226;p20"/>
          <p:cNvSpPr/>
          <p:nvPr/>
        </p:nvSpPr>
        <p:spPr>
          <a:xfrm>
            <a:off x="476250" y="5481488"/>
            <a:ext cx="2247900" cy="95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Google Shape;227;p20"/>
          <p:cNvSpPr/>
          <p:nvPr/>
        </p:nvSpPr>
        <p:spPr>
          <a:xfrm>
            <a:off x="2724150" y="5481488"/>
            <a:ext cx="4495800" cy="95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20"/>
          <p:cNvSpPr/>
          <p:nvPr/>
        </p:nvSpPr>
        <p:spPr>
          <a:xfrm>
            <a:off x="7219950" y="5481488"/>
            <a:ext cx="4495800" cy="95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15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6250" y="1276350"/>
            <a:ext cx="5476875" cy="240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15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238875" y="1276350"/>
            <a:ext cx="5476875" cy="240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15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76250" y="3971925"/>
            <a:ext cx="5476875" cy="240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15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238875" y="3971925"/>
            <a:ext cx="5476875" cy="2409825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15"/>
          <p:cNvSpPr txBox="1"/>
          <p:nvPr/>
        </p:nvSpPr>
        <p:spPr>
          <a:xfrm>
            <a:off x="962024" y="619125"/>
            <a:ext cx="1171575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1" i="0" u="none" strike="noStrike" cap="none" dirty="0" err="1">
                <a:solidFill>
                  <a:srgbClr val="1E293B"/>
                </a:solidFill>
                <a:latin typeface="Montserrat"/>
                <a:ea typeface="Montserrat"/>
                <a:cs typeface="Montserrat"/>
                <a:sym typeface="Montserrat"/>
              </a:rPr>
              <a:t>Tipos</a:t>
            </a:r>
            <a:r>
              <a:rPr lang="en-US" sz="3300" b="1" i="0" u="none" strike="noStrike" cap="none" dirty="0">
                <a:solidFill>
                  <a:srgbClr val="1E293B"/>
                </a:solidFill>
                <a:latin typeface="Montserrat"/>
                <a:ea typeface="Montserrat"/>
                <a:cs typeface="Montserrat"/>
                <a:sym typeface="Montserrat"/>
              </a:rPr>
              <a:t> de Datos </a:t>
            </a:r>
            <a:r>
              <a:rPr lang="en-US" sz="3300" b="1" i="0" u="none" strike="noStrike" cap="none" dirty="0" err="1">
                <a:solidFill>
                  <a:srgbClr val="1E293B"/>
                </a:solidFill>
                <a:latin typeface="Montserrat"/>
                <a:ea typeface="Montserrat"/>
                <a:cs typeface="Montserrat"/>
                <a:sym typeface="Montserrat"/>
              </a:rPr>
              <a:t>en</a:t>
            </a:r>
            <a:r>
              <a:rPr lang="en-US" sz="3300" b="1" i="0" u="none" strike="noStrike" cap="none" dirty="0">
                <a:solidFill>
                  <a:srgbClr val="1E293B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300" b="1" i="0" u="none" strike="noStrike" cap="none" dirty="0" err="1">
                <a:solidFill>
                  <a:srgbClr val="1E293B"/>
                </a:solidFill>
                <a:latin typeface="Montserrat"/>
                <a:ea typeface="Montserrat"/>
                <a:cs typeface="Montserrat"/>
                <a:sym typeface="Montserrat"/>
              </a:rPr>
              <a:t>Algoritmia</a:t>
            </a:r>
            <a:endParaRPr dirty="0"/>
          </a:p>
        </p:txBody>
      </p:sp>
      <p:pic>
        <p:nvPicPr>
          <p:cNvPr id="160" name="Google Shape;160;p15" descr="image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23900" y="2147887"/>
            <a:ext cx="666750" cy="66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15" descr="image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486525" y="2147887"/>
            <a:ext cx="666750" cy="66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15" descr="image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723900" y="4843462"/>
            <a:ext cx="666750" cy="66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15" descr="image.png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6486525" y="4843462"/>
            <a:ext cx="666750" cy="66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15" descr="image.png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842962" y="2290762"/>
            <a:ext cx="428625" cy="381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15"/>
          <p:cNvSpPr txBox="1"/>
          <p:nvPr/>
        </p:nvSpPr>
        <p:spPr>
          <a:xfrm>
            <a:off x="1581150" y="1952625"/>
            <a:ext cx="4330541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1" i="0" u="none" strike="noStrike" cap="none">
                <a:solidFill>
                  <a:srgbClr val="003366"/>
                </a:solidFill>
                <a:latin typeface="Montserrat"/>
                <a:ea typeface="Montserrat"/>
                <a:cs typeface="Montserrat"/>
                <a:sym typeface="Montserrat"/>
              </a:rPr>
              <a:t>Entero (Integer)</a:t>
            </a:r>
            <a:endParaRPr/>
          </a:p>
        </p:txBody>
      </p:sp>
      <p:sp>
        <p:nvSpPr>
          <p:cNvPr id="166" name="Google Shape;166;p15"/>
          <p:cNvSpPr txBox="1"/>
          <p:nvPr/>
        </p:nvSpPr>
        <p:spPr>
          <a:xfrm>
            <a:off x="1581150" y="2286000"/>
            <a:ext cx="4124325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334155"/>
                </a:solidFill>
                <a:latin typeface="Open Sans"/>
                <a:ea typeface="Open Sans"/>
                <a:cs typeface="Open Sans"/>
                <a:sym typeface="Open Sans"/>
              </a:rPr>
              <a:t>Números precisos sin parte decimal. Usados para contar elementos, índices o edades.</a:t>
            </a:r>
            <a:endParaRPr/>
          </a:p>
        </p:txBody>
      </p:sp>
      <p:pic>
        <p:nvPicPr>
          <p:cNvPr id="167" name="Google Shape;167;p15" descr="image.png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1581150" y="2821875"/>
            <a:ext cx="304800" cy="21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15" descr="image.png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1943100" y="2816351"/>
            <a:ext cx="304800" cy="21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15" descr="image.png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2324100" y="2821875"/>
            <a:ext cx="228600" cy="21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15" descr="image.png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6677025" y="2290762"/>
            <a:ext cx="285750" cy="381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15"/>
          <p:cNvSpPr txBox="1"/>
          <p:nvPr/>
        </p:nvSpPr>
        <p:spPr>
          <a:xfrm>
            <a:off x="7343775" y="1952625"/>
            <a:ext cx="4330541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1" i="0" u="none" strike="noStrike" cap="none">
                <a:solidFill>
                  <a:srgbClr val="003366"/>
                </a:solidFill>
                <a:latin typeface="Montserrat"/>
                <a:ea typeface="Montserrat"/>
                <a:cs typeface="Montserrat"/>
                <a:sym typeface="Montserrat"/>
              </a:rPr>
              <a:t>Real (Float/Double)</a:t>
            </a:r>
            <a:endParaRPr/>
          </a:p>
        </p:txBody>
      </p:sp>
      <p:sp>
        <p:nvSpPr>
          <p:cNvPr id="172" name="Google Shape;172;p15"/>
          <p:cNvSpPr txBox="1"/>
          <p:nvPr/>
        </p:nvSpPr>
        <p:spPr>
          <a:xfrm>
            <a:off x="7343775" y="2286000"/>
            <a:ext cx="4124325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334155"/>
                </a:solidFill>
                <a:latin typeface="Open Sans"/>
                <a:ea typeface="Open Sans"/>
                <a:cs typeface="Open Sans"/>
                <a:sym typeface="Open Sans"/>
              </a:rPr>
              <a:t>Números con parte decimal o fraccionaria. Usados para precios, promedios, medidas.</a:t>
            </a:r>
            <a:endParaRPr/>
          </a:p>
        </p:txBody>
      </p:sp>
      <p:pic>
        <p:nvPicPr>
          <p:cNvPr id="173" name="Google Shape;173;p15" descr="image.png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7343775" y="2862262"/>
            <a:ext cx="609600" cy="21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15" descr="image.png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7991475" y="2862262"/>
            <a:ext cx="533400" cy="21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15" descr="image.png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8562975" y="2856737"/>
            <a:ext cx="381000" cy="21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15" descr="image.png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890587" y="4986337"/>
            <a:ext cx="333375" cy="381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15"/>
          <p:cNvSpPr txBox="1"/>
          <p:nvPr/>
        </p:nvSpPr>
        <p:spPr>
          <a:xfrm>
            <a:off x="1581150" y="4648200"/>
            <a:ext cx="4330541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1" i="0" u="none" strike="noStrike" cap="none">
                <a:solidFill>
                  <a:srgbClr val="003366"/>
                </a:solidFill>
                <a:latin typeface="Montserrat"/>
                <a:ea typeface="Montserrat"/>
                <a:cs typeface="Montserrat"/>
                <a:sym typeface="Montserrat"/>
              </a:rPr>
              <a:t>Cadena (String)</a:t>
            </a:r>
            <a:endParaRPr/>
          </a:p>
        </p:txBody>
      </p:sp>
      <p:sp>
        <p:nvSpPr>
          <p:cNvPr id="178" name="Google Shape;178;p15"/>
          <p:cNvSpPr txBox="1"/>
          <p:nvPr/>
        </p:nvSpPr>
        <p:spPr>
          <a:xfrm>
            <a:off x="1581150" y="4981575"/>
            <a:ext cx="4124325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334155"/>
                </a:solidFill>
                <a:latin typeface="Open Sans"/>
                <a:ea typeface="Open Sans"/>
                <a:cs typeface="Open Sans"/>
                <a:sym typeface="Open Sans"/>
              </a:rPr>
              <a:t>Secuencia de caracteres (texto). Usados para nombres, mensajes, direcciones.</a:t>
            </a:r>
            <a:endParaRPr/>
          </a:p>
        </p:txBody>
      </p:sp>
      <p:pic>
        <p:nvPicPr>
          <p:cNvPr id="179" name="Google Shape;179;p15" descr="image.png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1581150" y="5554027"/>
            <a:ext cx="1066800" cy="21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15" descr="image.png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2743200" y="5562980"/>
            <a:ext cx="381000" cy="21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15" descr="image.png"/>
          <p:cNvPicPr preferRelativeResize="0"/>
          <p:nvPr/>
        </p:nvPicPr>
        <p:blipFill rotWithShape="1">
          <a:blip r:embed="rId22">
            <a:alphaModFix/>
          </a:blip>
          <a:srcRect/>
          <a:stretch/>
        </p:blipFill>
        <p:spPr>
          <a:xfrm>
            <a:off x="6605587" y="4986337"/>
            <a:ext cx="428625" cy="381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15"/>
          <p:cNvSpPr txBox="1"/>
          <p:nvPr/>
        </p:nvSpPr>
        <p:spPr>
          <a:xfrm>
            <a:off x="7343775" y="4648200"/>
            <a:ext cx="4330541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1" i="0" u="none" strike="noStrike" cap="none">
                <a:solidFill>
                  <a:srgbClr val="003366"/>
                </a:solidFill>
                <a:latin typeface="Montserrat"/>
                <a:ea typeface="Montserrat"/>
                <a:cs typeface="Montserrat"/>
                <a:sym typeface="Montserrat"/>
              </a:rPr>
              <a:t>Lógico (Boolean)</a:t>
            </a:r>
            <a:endParaRPr/>
          </a:p>
        </p:txBody>
      </p:sp>
      <p:sp>
        <p:nvSpPr>
          <p:cNvPr id="183" name="Google Shape;183;p15"/>
          <p:cNvSpPr txBox="1"/>
          <p:nvPr/>
        </p:nvSpPr>
        <p:spPr>
          <a:xfrm>
            <a:off x="7343775" y="4981575"/>
            <a:ext cx="4124325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334155"/>
                </a:solidFill>
                <a:latin typeface="Open Sans"/>
                <a:ea typeface="Open Sans"/>
                <a:cs typeface="Open Sans"/>
                <a:sym typeface="Open Sans"/>
              </a:rPr>
              <a:t>Representa valores de verdad binarios. Usados en condiciones y banderas.</a:t>
            </a:r>
            <a:endParaRPr/>
          </a:p>
        </p:txBody>
      </p:sp>
      <p:pic>
        <p:nvPicPr>
          <p:cNvPr id="184" name="Google Shape;184;p15" descr="image.png"/>
          <p:cNvPicPr preferRelativeResize="0"/>
          <p:nvPr/>
        </p:nvPicPr>
        <p:blipFill rotWithShape="1">
          <a:blip r:embed="rId23">
            <a:alphaModFix/>
          </a:blip>
          <a:srcRect/>
          <a:stretch/>
        </p:blipFill>
        <p:spPr>
          <a:xfrm>
            <a:off x="7343775" y="5645085"/>
            <a:ext cx="838200" cy="21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15" descr="image.png"/>
          <p:cNvPicPr preferRelativeResize="0"/>
          <p:nvPr/>
        </p:nvPicPr>
        <p:blipFill rotWithShape="1">
          <a:blip r:embed="rId24">
            <a:alphaModFix/>
          </a:blip>
          <a:srcRect/>
          <a:stretch/>
        </p:blipFill>
        <p:spPr>
          <a:xfrm>
            <a:off x="8410575" y="5645084"/>
            <a:ext cx="533400" cy="21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9" grpId="0"/>
      <p:bldP spid="165" grpId="0"/>
      <p:bldP spid="166" grpId="0"/>
      <p:bldP spid="171" grpId="0"/>
      <p:bldP spid="172" grpId="0"/>
      <p:bldP spid="177" grpId="0"/>
      <p:bldP spid="178" grpId="0"/>
      <p:bldP spid="182" grpId="0"/>
      <p:bldP spid="18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3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6250" y="3852862"/>
            <a:ext cx="3555950" cy="2276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3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317950" y="3852862"/>
            <a:ext cx="3555950" cy="2276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3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59650" y="3852862"/>
            <a:ext cx="3555950" cy="2276475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3"/>
          <p:cNvSpPr txBox="1"/>
          <p:nvPr/>
        </p:nvSpPr>
        <p:spPr>
          <a:xfrm>
            <a:off x="476250" y="931068"/>
            <a:ext cx="11715750" cy="542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1" i="0" u="none" strike="noStrike" cap="none">
                <a:solidFill>
                  <a:srgbClr val="1E293B"/>
                </a:solidFill>
                <a:latin typeface="Montserrat"/>
                <a:ea typeface="Montserrat"/>
                <a:cs typeface="Montserrat"/>
                <a:sym typeface="Montserrat"/>
              </a:rPr>
              <a:t>Diagramas de Flujo: Concepto y Utilidad</a:t>
            </a:r>
            <a:endParaRPr/>
          </a:p>
        </p:txBody>
      </p:sp>
      <p:sp>
        <p:nvSpPr>
          <p:cNvPr id="88" name="Google Shape;88;p13"/>
          <p:cNvSpPr/>
          <p:nvPr/>
        </p:nvSpPr>
        <p:spPr>
          <a:xfrm>
            <a:off x="476250" y="1588293"/>
            <a:ext cx="11239500" cy="28575"/>
          </a:xfrm>
          <a:prstGeom prst="rect">
            <a:avLst/>
          </a:prstGeom>
          <a:solidFill>
            <a:srgbClr val="00AA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13"/>
          <p:cNvSpPr txBox="1"/>
          <p:nvPr/>
        </p:nvSpPr>
        <p:spPr>
          <a:xfrm>
            <a:off x="476250" y="3252787"/>
            <a:ext cx="11715750" cy="219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4" b="1" i="0" u="none" strike="noStrike" cap="none">
                <a:solidFill>
                  <a:srgbClr val="003366"/>
                </a:solidFill>
                <a:latin typeface="Montserrat"/>
                <a:ea typeface="Montserrat"/>
                <a:cs typeface="Montserrat"/>
                <a:sym typeface="Montserrat"/>
              </a:rPr>
              <a:t>¿Por qué son indispensables?</a:t>
            </a:r>
            <a:endParaRPr/>
          </a:p>
        </p:txBody>
      </p:sp>
      <p:sp>
        <p:nvSpPr>
          <p:cNvPr id="90" name="Google Shape;90;p13"/>
          <p:cNvSpPr txBox="1"/>
          <p:nvPr/>
        </p:nvSpPr>
        <p:spPr>
          <a:xfrm>
            <a:off x="476250" y="1700212"/>
            <a:ext cx="8572500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rgbClr val="1E293B"/>
                </a:solidFill>
                <a:latin typeface="Open Sans"/>
                <a:ea typeface="Open Sans"/>
                <a:cs typeface="Open Sans"/>
                <a:sym typeface="Open Sans"/>
              </a:rPr>
              <a:t>Es </a:t>
            </a:r>
            <a:r>
              <a:rPr lang="en-US" sz="1800" b="0" i="0" u="none" strike="noStrike" cap="none" dirty="0" err="1">
                <a:solidFill>
                  <a:srgbClr val="1E293B"/>
                </a:solidFill>
                <a:latin typeface="Open Sans"/>
                <a:ea typeface="Open Sans"/>
                <a:cs typeface="Open Sans"/>
                <a:sym typeface="Open Sans"/>
              </a:rPr>
              <a:t>una</a:t>
            </a:r>
            <a:r>
              <a:rPr lang="en-US" sz="1800" b="0" i="0" u="none" strike="noStrike" cap="none" dirty="0">
                <a:solidFill>
                  <a:srgbClr val="1E293B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800" b="0" i="0" u="none" strike="noStrike" cap="none" dirty="0" err="1">
                <a:solidFill>
                  <a:srgbClr val="1E293B"/>
                </a:solidFill>
                <a:latin typeface="Open Sans"/>
                <a:ea typeface="Open Sans"/>
                <a:cs typeface="Open Sans"/>
                <a:sym typeface="Open Sans"/>
              </a:rPr>
              <a:t>herramienta</a:t>
            </a:r>
            <a:r>
              <a:rPr lang="en-US" sz="1800" b="0" i="0" u="none" strike="noStrike" cap="none" dirty="0">
                <a:solidFill>
                  <a:srgbClr val="1E293B"/>
                </a:solidFill>
                <a:latin typeface="Open Sans"/>
                <a:ea typeface="Open Sans"/>
                <a:cs typeface="Open Sans"/>
                <a:sym typeface="Open Sans"/>
              </a:rPr>
              <a:t> visual fundamental </a:t>
            </a:r>
            <a:r>
              <a:rPr lang="en-US" sz="1800" b="0" i="0" u="none" strike="noStrike" cap="none" dirty="0" err="1">
                <a:solidFill>
                  <a:srgbClr val="1E293B"/>
                </a:solidFill>
                <a:latin typeface="Open Sans"/>
                <a:ea typeface="Open Sans"/>
                <a:cs typeface="Open Sans"/>
                <a:sym typeface="Open Sans"/>
              </a:rPr>
              <a:t>en</a:t>
            </a:r>
            <a:r>
              <a:rPr lang="en-US" sz="1800" b="0" i="0" u="none" strike="noStrike" cap="none" dirty="0">
                <a:solidFill>
                  <a:srgbClr val="1E293B"/>
                </a:solidFill>
                <a:latin typeface="Open Sans"/>
                <a:ea typeface="Open Sans"/>
                <a:cs typeface="Open Sans"/>
                <a:sym typeface="Open Sans"/>
              </a:rPr>
              <a:t> la </a:t>
            </a:r>
            <a:r>
              <a:rPr lang="en-US" sz="1800" b="0" i="0" u="none" strike="noStrike" cap="none" dirty="0" err="1">
                <a:solidFill>
                  <a:srgbClr val="1E293B"/>
                </a:solidFill>
                <a:latin typeface="Open Sans"/>
                <a:ea typeface="Open Sans"/>
                <a:cs typeface="Open Sans"/>
                <a:sym typeface="Open Sans"/>
              </a:rPr>
              <a:t>lógica</a:t>
            </a:r>
            <a:r>
              <a:rPr lang="en-US" sz="1800" b="0" i="0" u="none" strike="noStrike" cap="none" dirty="0">
                <a:solidFill>
                  <a:srgbClr val="1E293B"/>
                </a:solidFill>
                <a:latin typeface="Open Sans"/>
                <a:ea typeface="Open Sans"/>
                <a:cs typeface="Open Sans"/>
                <a:sym typeface="Open Sans"/>
              </a:rPr>
              <a:t> de </a:t>
            </a:r>
            <a:r>
              <a:rPr lang="en-US" sz="1800" b="0" i="0" u="none" strike="noStrike" cap="none" dirty="0" err="1">
                <a:solidFill>
                  <a:srgbClr val="1E293B"/>
                </a:solidFill>
                <a:latin typeface="Open Sans"/>
                <a:ea typeface="Open Sans"/>
                <a:cs typeface="Open Sans"/>
                <a:sym typeface="Open Sans"/>
              </a:rPr>
              <a:t>programación</a:t>
            </a:r>
            <a:r>
              <a:rPr lang="en-US" sz="1800" b="0" i="0" u="none" strike="noStrike" cap="none" dirty="0">
                <a:solidFill>
                  <a:srgbClr val="1E293B"/>
                </a:solidFill>
                <a:latin typeface="Open Sans"/>
                <a:ea typeface="Open Sans"/>
                <a:cs typeface="Open Sans"/>
                <a:sym typeface="Open Sans"/>
              </a:rPr>
              <a:t>. Nos </a:t>
            </a:r>
            <a:r>
              <a:rPr lang="en-US" sz="1800" b="0" i="0" u="none" strike="noStrike" cap="none" dirty="0" err="1">
                <a:solidFill>
                  <a:srgbClr val="1E293B"/>
                </a:solidFill>
                <a:latin typeface="Open Sans"/>
                <a:ea typeface="Open Sans"/>
                <a:cs typeface="Open Sans"/>
                <a:sym typeface="Open Sans"/>
              </a:rPr>
              <a:t>permite</a:t>
            </a:r>
            <a:r>
              <a:rPr lang="en-US" sz="1800" b="0" i="0" u="none" strike="noStrike" cap="none" dirty="0">
                <a:solidFill>
                  <a:srgbClr val="1E293B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800" b="0" i="0" u="none" strike="noStrike" cap="none" dirty="0" err="1">
                <a:solidFill>
                  <a:srgbClr val="1E293B"/>
                </a:solidFill>
                <a:latin typeface="Open Sans"/>
                <a:ea typeface="Open Sans"/>
                <a:cs typeface="Open Sans"/>
                <a:sym typeface="Open Sans"/>
              </a:rPr>
              <a:t>representar</a:t>
            </a:r>
            <a:r>
              <a:rPr lang="en-US" sz="1800" b="0" i="0" u="none" strike="noStrike" cap="none" dirty="0">
                <a:solidFill>
                  <a:srgbClr val="1E293B"/>
                </a:solidFill>
                <a:latin typeface="Open Sans"/>
                <a:ea typeface="Open Sans"/>
                <a:cs typeface="Open Sans"/>
                <a:sym typeface="Open Sans"/>
              </a:rPr>
              <a:t> la </a:t>
            </a:r>
            <a:r>
              <a:rPr lang="en-US" sz="1800" b="0" i="0" u="none" strike="noStrike" cap="none" dirty="0" err="1">
                <a:solidFill>
                  <a:srgbClr val="1E293B"/>
                </a:solidFill>
                <a:latin typeface="Open Sans"/>
                <a:ea typeface="Open Sans"/>
                <a:cs typeface="Open Sans"/>
                <a:sym typeface="Open Sans"/>
              </a:rPr>
              <a:t>secuencia</a:t>
            </a:r>
            <a:r>
              <a:rPr lang="en-US" sz="1800" b="0" i="0" u="none" strike="noStrike" cap="none" dirty="0">
                <a:solidFill>
                  <a:srgbClr val="1E293B"/>
                </a:solidFill>
                <a:latin typeface="Open Sans"/>
                <a:ea typeface="Open Sans"/>
                <a:cs typeface="Open Sans"/>
                <a:sym typeface="Open Sans"/>
              </a:rPr>
              <a:t> de pasos </a:t>
            </a:r>
            <a:r>
              <a:rPr lang="en-US" sz="1800" b="0" i="0" u="none" strike="noStrike" cap="none" dirty="0" err="1">
                <a:solidFill>
                  <a:srgbClr val="1E293B"/>
                </a:solidFill>
                <a:latin typeface="Open Sans"/>
                <a:ea typeface="Open Sans"/>
                <a:cs typeface="Open Sans"/>
                <a:sym typeface="Open Sans"/>
              </a:rPr>
              <a:t>lógicos</a:t>
            </a:r>
            <a:r>
              <a:rPr lang="en-US" sz="1800" b="0" i="0" u="none" strike="noStrike" cap="none" dirty="0">
                <a:solidFill>
                  <a:srgbClr val="1E293B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800" b="0" i="0" u="none" strike="noStrike" cap="none" dirty="0" err="1">
                <a:solidFill>
                  <a:srgbClr val="1E293B"/>
                </a:solidFill>
                <a:latin typeface="Open Sans"/>
                <a:ea typeface="Open Sans"/>
                <a:cs typeface="Open Sans"/>
                <a:sym typeface="Open Sans"/>
              </a:rPr>
              <a:t>necesarios</a:t>
            </a:r>
            <a:r>
              <a:rPr lang="en-US" sz="1800" b="0" i="0" u="none" strike="noStrike" cap="none" dirty="0">
                <a:solidFill>
                  <a:srgbClr val="1E293B"/>
                </a:solidFill>
                <a:latin typeface="Open Sans"/>
                <a:ea typeface="Open Sans"/>
                <a:cs typeface="Open Sans"/>
                <a:sym typeface="Open Sans"/>
              </a:rPr>
              <a:t> para </a:t>
            </a:r>
            <a:r>
              <a:rPr lang="en-US" sz="1800" b="0" i="0" u="none" strike="noStrike" cap="none" dirty="0" err="1">
                <a:solidFill>
                  <a:srgbClr val="1E293B"/>
                </a:solidFill>
                <a:latin typeface="Open Sans"/>
                <a:ea typeface="Open Sans"/>
                <a:cs typeface="Open Sans"/>
                <a:sym typeface="Open Sans"/>
              </a:rPr>
              <a:t>realizar</a:t>
            </a:r>
            <a:r>
              <a:rPr lang="en-US" sz="1800" b="0" i="0" u="none" strike="noStrike" cap="none" dirty="0">
                <a:solidFill>
                  <a:srgbClr val="1E293B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800" b="0" i="0" u="none" strike="noStrike" cap="none" dirty="0" err="1">
                <a:solidFill>
                  <a:srgbClr val="1E293B"/>
                </a:solidFill>
                <a:latin typeface="Open Sans"/>
                <a:ea typeface="Open Sans"/>
                <a:cs typeface="Open Sans"/>
                <a:sym typeface="Open Sans"/>
              </a:rPr>
              <a:t>una</a:t>
            </a:r>
            <a:r>
              <a:rPr lang="en-US" sz="1800" b="0" i="0" u="none" strike="noStrike" cap="none" dirty="0">
                <a:solidFill>
                  <a:srgbClr val="1E293B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800" b="0" i="0" u="none" strike="noStrike" cap="none" dirty="0" err="1">
                <a:solidFill>
                  <a:srgbClr val="1E293B"/>
                </a:solidFill>
                <a:latin typeface="Open Sans"/>
                <a:ea typeface="Open Sans"/>
                <a:cs typeface="Open Sans"/>
                <a:sym typeface="Open Sans"/>
              </a:rPr>
              <a:t>tarea</a:t>
            </a:r>
            <a:r>
              <a:rPr lang="en-US" sz="1800" b="0" i="0" u="none" strike="noStrike" cap="none" dirty="0">
                <a:solidFill>
                  <a:srgbClr val="1E293B"/>
                </a:solidFill>
                <a:latin typeface="Open Sans"/>
                <a:ea typeface="Open Sans"/>
                <a:cs typeface="Open Sans"/>
                <a:sym typeface="Open Sans"/>
              </a:rPr>
              <a:t> antes de </a:t>
            </a:r>
            <a:r>
              <a:rPr lang="en-US" sz="1800" b="0" i="0" u="none" strike="noStrike" cap="none" dirty="0" err="1">
                <a:solidFill>
                  <a:srgbClr val="1E293B"/>
                </a:solidFill>
                <a:latin typeface="Open Sans"/>
                <a:ea typeface="Open Sans"/>
                <a:cs typeface="Open Sans"/>
                <a:sym typeface="Open Sans"/>
              </a:rPr>
              <a:t>escribir</a:t>
            </a:r>
            <a:r>
              <a:rPr lang="en-US" sz="1800" b="0" i="0" u="none" strike="noStrike" cap="none" dirty="0">
                <a:solidFill>
                  <a:srgbClr val="1E293B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800" b="0" i="0" u="none" strike="noStrike" cap="none" dirty="0" err="1">
                <a:solidFill>
                  <a:srgbClr val="1E293B"/>
                </a:solidFill>
                <a:latin typeface="Open Sans"/>
                <a:ea typeface="Open Sans"/>
                <a:cs typeface="Open Sans"/>
                <a:sym typeface="Open Sans"/>
              </a:rPr>
              <a:t>una</a:t>
            </a:r>
            <a:r>
              <a:rPr lang="en-US" sz="1800" b="0" i="0" u="none" strike="noStrike" cap="none" dirty="0">
                <a:solidFill>
                  <a:srgbClr val="1E293B"/>
                </a:solidFill>
                <a:latin typeface="Open Sans"/>
                <a:ea typeface="Open Sans"/>
                <a:cs typeface="Open Sans"/>
                <a:sym typeface="Open Sans"/>
              </a:rPr>
              <a:t> sola </a:t>
            </a:r>
            <a:r>
              <a:rPr lang="en-US" sz="1800" b="0" i="0" u="none" strike="noStrike" cap="none" dirty="0" err="1">
                <a:solidFill>
                  <a:srgbClr val="1E293B"/>
                </a:solidFill>
                <a:latin typeface="Open Sans"/>
                <a:ea typeface="Open Sans"/>
                <a:cs typeface="Open Sans"/>
                <a:sym typeface="Open Sans"/>
              </a:rPr>
              <a:t>línea</a:t>
            </a:r>
            <a:r>
              <a:rPr lang="en-US" sz="1800" b="0" i="0" u="none" strike="noStrike" cap="none" dirty="0">
                <a:solidFill>
                  <a:srgbClr val="1E293B"/>
                </a:solidFill>
                <a:latin typeface="Open Sans"/>
                <a:ea typeface="Open Sans"/>
                <a:cs typeface="Open Sans"/>
                <a:sym typeface="Open Sans"/>
              </a:rPr>
              <a:t> de </a:t>
            </a:r>
            <a:r>
              <a:rPr lang="en-US" sz="1800" b="0" i="0" u="none" strike="noStrike" cap="none" dirty="0" err="1">
                <a:solidFill>
                  <a:srgbClr val="1E293B"/>
                </a:solidFill>
                <a:latin typeface="Open Sans"/>
                <a:ea typeface="Open Sans"/>
                <a:cs typeface="Open Sans"/>
                <a:sym typeface="Open Sans"/>
              </a:rPr>
              <a:t>código</a:t>
            </a:r>
            <a:r>
              <a:rPr lang="en-US" sz="1800" b="0" i="0" u="none" strike="noStrike" cap="none" dirty="0">
                <a:solidFill>
                  <a:srgbClr val="1E293B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dirty="0"/>
          </a:p>
        </p:txBody>
      </p:sp>
      <p:sp>
        <p:nvSpPr>
          <p:cNvPr id="91" name="Google Shape;91;p13"/>
          <p:cNvSpPr txBox="1"/>
          <p:nvPr/>
        </p:nvSpPr>
        <p:spPr>
          <a:xfrm>
            <a:off x="1152525" y="4148137"/>
            <a:ext cx="271362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1" i="0" u="none" strike="noStrike" cap="none">
                <a:solidFill>
                  <a:srgbClr val="003366"/>
                </a:solidFill>
                <a:latin typeface="Montserrat"/>
                <a:ea typeface="Montserrat"/>
                <a:cs typeface="Montserrat"/>
                <a:sym typeface="Montserrat"/>
              </a:rPr>
              <a:t>Comunicación</a:t>
            </a:r>
            <a:endParaRPr/>
          </a:p>
        </p:txBody>
      </p:sp>
      <p:sp>
        <p:nvSpPr>
          <p:cNvPr id="92" name="Google Shape;92;p13"/>
          <p:cNvSpPr txBox="1"/>
          <p:nvPr/>
        </p:nvSpPr>
        <p:spPr>
          <a:xfrm>
            <a:off x="771525" y="4548187"/>
            <a:ext cx="2965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475569"/>
                </a:solidFill>
                <a:latin typeface="Open Sans"/>
                <a:ea typeface="Open Sans"/>
                <a:cs typeface="Open Sans"/>
                <a:sym typeface="Open Sans"/>
              </a:rPr>
              <a:t>Funcionan como un lenguaje universal. Permiten que programadores, clientes y gerentes entiendan la lógica del negocio sin necesidad de conocimientos técnicos profundos.</a:t>
            </a:r>
            <a:endParaRPr/>
          </a:p>
        </p:txBody>
      </p:sp>
      <p:sp>
        <p:nvSpPr>
          <p:cNvPr id="93" name="Google Shape;93;p13"/>
          <p:cNvSpPr txBox="1"/>
          <p:nvPr/>
        </p:nvSpPr>
        <p:spPr>
          <a:xfrm>
            <a:off x="4937075" y="4148137"/>
            <a:ext cx="2773627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1" i="0" u="none" strike="noStrike" cap="none">
                <a:solidFill>
                  <a:srgbClr val="003366"/>
                </a:solidFill>
                <a:latin typeface="Montserrat"/>
                <a:ea typeface="Montserrat"/>
                <a:cs typeface="Montserrat"/>
                <a:sym typeface="Montserrat"/>
              </a:rPr>
              <a:t>Análisis y Corrección</a:t>
            </a:r>
            <a:endParaRPr/>
          </a:p>
        </p:txBody>
      </p:sp>
      <p:sp>
        <p:nvSpPr>
          <p:cNvPr id="94" name="Google Shape;94;p13"/>
          <p:cNvSpPr txBox="1"/>
          <p:nvPr/>
        </p:nvSpPr>
        <p:spPr>
          <a:xfrm>
            <a:off x="4613225" y="4548187"/>
            <a:ext cx="2965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475569"/>
                </a:solidFill>
                <a:latin typeface="Open Sans"/>
                <a:ea typeface="Open Sans"/>
                <a:cs typeface="Open Sans"/>
                <a:sym typeface="Open Sans"/>
              </a:rPr>
              <a:t>Al visualizar el proceso completo ("el mapa"), es mucho más fácil detectar bucles infinitos, pasos redundantes o errores lógicos antes de invertir tiempo en la programación.</a:t>
            </a:r>
            <a:endParaRPr/>
          </a:p>
        </p:txBody>
      </p:sp>
      <p:sp>
        <p:nvSpPr>
          <p:cNvPr id="95" name="Google Shape;95;p13"/>
          <p:cNvSpPr txBox="1"/>
          <p:nvPr/>
        </p:nvSpPr>
        <p:spPr>
          <a:xfrm>
            <a:off x="8750200" y="4148137"/>
            <a:ext cx="2803631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1" i="0" u="none" strike="noStrike" cap="none">
                <a:solidFill>
                  <a:srgbClr val="003366"/>
                </a:solidFill>
                <a:latin typeface="Montserrat"/>
                <a:ea typeface="Montserrat"/>
                <a:cs typeface="Montserrat"/>
                <a:sym typeface="Montserrat"/>
              </a:rPr>
              <a:t>Documentación</a:t>
            </a:r>
            <a:endParaRPr/>
          </a:p>
        </p:txBody>
      </p:sp>
      <p:sp>
        <p:nvSpPr>
          <p:cNvPr id="96" name="Google Shape;96;p13"/>
          <p:cNvSpPr txBox="1"/>
          <p:nvPr/>
        </p:nvSpPr>
        <p:spPr>
          <a:xfrm>
            <a:off x="8454925" y="4548187"/>
            <a:ext cx="29654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475569"/>
                </a:solidFill>
                <a:latin typeface="Open Sans"/>
                <a:ea typeface="Open Sans"/>
                <a:cs typeface="Open Sans"/>
                <a:sym typeface="Open Sans"/>
              </a:rPr>
              <a:t>Sirven como el plano arquitectónico del software. Facilitan el mantenimiento futuro y la incorporación de nuevos desarrolladores al proyecto.</a:t>
            </a:r>
            <a:endParaRPr/>
          </a:p>
        </p:txBody>
      </p:sp>
      <p:pic>
        <p:nvPicPr>
          <p:cNvPr id="97" name="Google Shape;97;p13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71525" y="4162425"/>
            <a:ext cx="28575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3" descr="image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613225" y="4162425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3" descr="image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8454925" y="4162425"/>
            <a:ext cx="200025" cy="22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" grpId="0"/>
      <p:bldP spid="89" grpId="0"/>
      <p:bldP spid="90" grpId="0"/>
      <p:bldP spid="91" grpId="0"/>
      <p:bldP spid="92" grpId="0"/>
      <p:bldP spid="93" grpId="0"/>
      <p:bldP spid="94" grpId="0"/>
      <p:bldP spid="95" grpId="0"/>
      <p:bldP spid="9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Google Shape;246;p22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6250" y="2076450"/>
            <a:ext cx="5381625" cy="381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22"/>
          <p:cNvSpPr txBox="1"/>
          <p:nvPr/>
        </p:nvSpPr>
        <p:spPr>
          <a:xfrm>
            <a:off x="476250" y="950119"/>
            <a:ext cx="11715750" cy="581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 dirty="0" err="1">
                <a:solidFill>
                  <a:srgbClr val="003366"/>
                </a:solidFill>
                <a:latin typeface="Montserrat"/>
                <a:ea typeface="Montserrat"/>
                <a:cs typeface="Montserrat"/>
                <a:sym typeface="Montserrat"/>
              </a:rPr>
              <a:t>Simbología</a:t>
            </a:r>
            <a:r>
              <a:rPr lang="en-US" sz="3600" b="1" i="0" u="none" strike="noStrike" cap="none" dirty="0">
                <a:solidFill>
                  <a:srgbClr val="003366"/>
                </a:solidFill>
                <a:latin typeface="Montserrat"/>
                <a:ea typeface="Montserrat"/>
                <a:cs typeface="Montserrat"/>
                <a:sym typeface="Montserrat"/>
              </a:rPr>
              <a:t>: </a:t>
            </a:r>
            <a:r>
              <a:rPr lang="en-US" sz="3600" b="1" i="0" u="none" strike="noStrike" cap="none" dirty="0" err="1">
                <a:solidFill>
                  <a:srgbClr val="003366"/>
                </a:solidFill>
                <a:latin typeface="Montserrat"/>
                <a:ea typeface="Montserrat"/>
                <a:cs typeface="Montserrat"/>
                <a:sym typeface="Montserrat"/>
              </a:rPr>
              <a:t>Diagramas</a:t>
            </a:r>
            <a:r>
              <a:rPr lang="en-US" sz="3600" b="1" i="0" u="none" strike="noStrike" cap="none" dirty="0">
                <a:solidFill>
                  <a:srgbClr val="003366"/>
                </a:solidFill>
                <a:latin typeface="Montserrat"/>
                <a:ea typeface="Montserrat"/>
                <a:cs typeface="Montserrat"/>
                <a:sym typeface="Montserrat"/>
              </a:rPr>
              <a:t> de </a:t>
            </a:r>
            <a:r>
              <a:rPr lang="en-US" sz="3600" b="1" i="0" u="none" strike="noStrike" cap="none" dirty="0" err="1">
                <a:solidFill>
                  <a:srgbClr val="003366"/>
                </a:solidFill>
                <a:latin typeface="Montserrat"/>
                <a:ea typeface="Montserrat"/>
                <a:cs typeface="Montserrat"/>
                <a:sym typeface="Montserrat"/>
              </a:rPr>
              <a:t>Flujo</a:t>
            </a:r>
            <a:endParaRPr dirty="0"/>
          </a:p>
        </p:txBody>
      </p:sp>
      <p:sp>
        <p:nvSpPr>
          <p:cNvPr id="248" name="Google Shape;248;p22"/>
          <p:cNvSpPr/>
          <p:nvPr/>
        </p:nvSpPr>
        <p:spPr>
          <a:xfrm>
            <a:off x="476250" y="1766887"/>
            <a:ext cx="11239500" cy="28575"/>
          </a:xfrm>
          <a:prstGeom prst="rect">
            <a:avLst/>
          </a:prstGeom>
          <a:solidFill>
            <a:srgbClr val="00AA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9" name="Google Shape;249;p22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93954" y="1819275"/>
            <a:ext cx="5857877" cy="4219573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22"/>
          <p:cNvSpPr txBox="1"/>
          <p:nvPr/>
        </p:nvSpPr>
        <p:spPr>
          <a:xfrm>
            <a:off x="6715125" y="2838450"/>
            <a:ext cx="5000625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575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334155"/>
                </a:solidFill>
                <a:latin typeface="Open Sans"/>
                <a:ea typeface="Open Sans"/>
                <a:cs typeface="Open Sans"/>
                <a:sym typeface="Open Sans"/>
              </a:rPr>
              <a:t>Óvalo:</a:t>
            </a:r>
            <a:r>
              <a:rPr lang="en-US" sz="1500" b="0" i="0" u="none" strike="noStrike" cap="none">
                <a:solidFill>
                  <a:srgbClr val="334155"/>
                </a:solidFill>
                <a:latin typeface="Open Sans"/>
                <a:ea typeface="Open Sans"/>
                <a:cs typeface="Open Sans"/>
                <a:sym typeface="Open Sans"/>
              </a:rPr>
              <a:t> Inicio y Fin del algoritmo.</a:t>
            </a:r>
            <a:endParaRPr/>
          </a:p>
        </p:txBody>
      </p:sp>
      <p:sp>
        <p:nvSpPr>
          <p:cNvPr id="251" name="Google Shape;251;p22"/>
          <p:cNvSpPr txBox="1"/>
          <p:nvPr/>
        </p:nvSpPr>
        <p:spPr>
          <a:xfrm>
            <a:off x="6715125" y="3333750"/>
            <a:ext cx="5000625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670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334155"/>
                </a:solidFill>
                <a:latin typeface="Open Sans"/>
                <a:ea typeface="Open Sans"/>
                <a:cs typeface="Open Sans"/>
                <a:sym typeface="Open Sans"/>
              </a:rPr>
              <a:t>Rectángulo:</a:t>
            </a:r>
            <a:r>
              <a:rPr lang="en-US" sz="1500" b="0" i="0" u="none" strike="noStrike" cap="none">
                <a:solidFill>
                  <a:srgbClr val="334155"/>
                </a:solidFill>
                <a:latin typeface="Open Sans"/>
                <a:ea typeface="Open Sans"/>
                <a:cs typeface="Open Sans"/>
                <a:sym typeface="Open Sans"/>
              </a:rPr>
              <a:t> Proceso, acción o cálculo.</a:t>
            </a:r>
            <a:endParaRPr/>
          </a:p>
        </p:txBody>
      </p:sp>
      <p:sp>
        <p:nvSpPr>
          <p:cNvPr id="252" name="Google Shape;252;p22"/>
          <p:cNvSpPr txBox="1"/>
          <p:nvPr/>
        </p:nvSpPr>
        <p:spPr>
          <a:xfrm>
            <a:off x="6715125" y="3829050"/>
            <a:ext cx="5000625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860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334155"/>
                </a:solidFill>
                <a:latin typeface="Open Sans"/>
                <a:ea typeface="Open Sans"/>
                <a:cs typeface="Open Sans"/>
                <a:sym typeface="Open Sans"/>
              </a:rPr>
              <a:t>Rombo:</a:t>
            </a:r>
            <a:r>
              <a:rPr lang="en-US" sz="1500" b="0" i="0" u="none" strike="noStrike" cap="none">
                <a:solidFill>
                  <a:srgbClr val="334155"/>
                </a:solidFill>
                <a:latin typeface="Open Sans"/>
                <a:ea typeface="Open Sans"/>
                <a:cs typeface="Open Sans"/>
                <a:sym typeface="Open Sans"/>
              </a:rPr>
              <a:t> Decisión (Sí/No). Caminos alternos.</a:t>
            </a:r>
            <a:endParaRPr/>
          </a:p>
        </p:txBody>
      </p:sp>
      <p:sp>
        <p:nvSpPr>
          <p:cNvPr id="253" name="Google Shape;253;p22"/>
          <p:cNvSpPr txBox="1"/>
          <p:nvPr/>
        </p:nvSpPr>
        <p:spPr>
          <a:xfrm>
            <a:off x="6715125" y="4324350"/>
            <a:ext cx="5000625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5075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334155"/>
                </a:solidFill>
                <a:latin typeface="Open Sans"/>
                <a:ea typeface="Open Sans"/>
                <a:cs typeface="Open Sans"/>
                <a:sym typeface="Open Sans"/>
              </a:rPr>
              <a:t>Paralelogramo:</a:t>
            </a:r>
            <a:r>
              <a:rPr lang="en-US" sz="1500" b="0" i="0" u="none" strike="noStrike" cap="none">
                <a:solidFill>
                  <a:srgbClr val="334155"/>
                </a:solidFill>
                <a:latin typeface="Open Sans"/>
                <a:ea typeface="Open Sans"/>
                <a:cs typeface="Open Sans"/>
                <a:sym typeface="Open Sans"/>
              </a:rPr>
              <a:t> Entrada o Salida de datos.</a:t>
            </a:r>
            <a:endParaRPr/>
          </a:p>
        </p:txBody>
      </p:sp>
      <p:sp>
        <p:nvSpPr>
          <p:cNvPr id="254" name="Google Shape;254;p22"/>
          <p:cNvSpPr txBox="1"/>
          <p:nvPr/>
        </p:nvSpPr>
        <p:spPr>
          <a:xfrm>
            <a:off x="6715125" y="4819650"/>
            <a:ext cx="5000625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670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334155"/>
                </a:solidFill>
                <a:latin typeface="Open Sans"/>
                <a:ea typeface="Open Sans"/>
                <a:cs typeface="Open Sans"/>
                <a:sym typeface="Open Sans"/>
              </a:rPr>
              <a:t>Flechas:</a:t>
            </a:r>
            <a:r>
              <a:rPr lang="en-US" sz="1500" b="0" i="0" u="none" strike="noStrike" cap="none">
                <a:solidFill>
                  <a:srgbClr val="334155"/>
                </a:solidFill>
                <a:latin typeface="Open Sans"/>
                <a:ea typeface="Open Sans"/>
                <a:cs typeface="Open Sans"/>
                <a:sym typeface="Open Sans"/>
              </a:rPr>
              <a:t> Indican el flujo de la información.</a:t>
            </a:r>
            <a:endParaRPr/>
          </a:p>
        </p:txBody>
      </p:sp>
      <p:pic>
        <p:nvPicPr>
          <p:cNvPr id="255" name="Google Shape;255;p22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715125" y="2895600"/>
            <a:ext cx="190500" cy="19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22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715125" y="3390900"/>
            <a:ext cx="171450" cy="19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22" descr="image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715125" y="3929062"/>
            <a:ext cx="133350" cy="142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22" descr="image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680456" y="4376737"/>
            <a:ext cx="190500" cy="20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22" descr="image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715125" y="4872037"/>
            <a:ext cx="171450" cy="20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0" grpId="0"/>
      <p:bldP spid="251" grpId="0"/>
      <p:bldP spid="252" grpId="0"/>
      <p:bldP spid="253" grpId="0"/>
      <p:bldP spid="25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4203F93-E8B0-D9D0-3446-2CD5D31A95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1AFD49E3-5898-6C62-27D9-78BA63F748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1192" y="1412436"/>
            <a:ext cx="2405320" cy="2605007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EA4B14FC-5677-C8BA-3698-D1DFB11FCB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3804" y="3471191"/>
            <a:ext cx="2190048" cy="2371863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7CD2B6E6-9B5C-E5DE-AF20-9543F71923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1973" y="3371566"/>
            <a:ext cx="2405320" cy="2605007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A653055C-81A9-0AE7-F698-59D5A7A1FC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6941" y="1334130"/>
            <a:ext cx="2405320" cy="2605007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4ABE421B-D155-A9C7-5842-8902D2FFAB6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8962" y="1657339"/>
            <a:ext cx="2405320" cy="2605007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2F8F889B-C9D6-E5DA-4C13-650C7F0C1FA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939" y="3238047"/>
            <a:ext cx="2363633" cy="2559859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56639FF1-3FAB-A496-E164-FE0255B7AD8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2497" y="3471191"/>
            <a:ext cx="2405320" cy="2605007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C736A455-E726-53D5-E122-ACBE21DC23F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1211" y="1286869"/>
            <a:ext cx="2405320" cy="2605007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78543D9C-5C48-F9F6-8AB0-25052B00D9F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911" y="1183439"/>
            <a:ext cx="2405320" cy="2605007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2E36726A-8636-B590-1553-B80AF6AE8F8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2560"/>
            <a:ext cx="12192000" cy="6832879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4574C1FE-6078-ADA8-5853-2069045F3918}"/>
              </a:ext>
            </a:extLst>
          </p:cNvPr>
          <p:cNvSpPr txBox="1"/>
          <p:nvPr/>
        </p:nvSpPr>
        <p:spPr>
          <a:xfrm>
            <a:off x="957900" y="1363703"/>
            <a:ext cx="1051082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200" b="1">
                <a:latin typeface="Times New Roman" panose="02020603050405020304" pitchFamily="18" charset="0"/>
                <a:cs typeface="Times New Roman" panose="02020603050405020304" pitchFamily="18" charset="0"/>
              </a:rPr>
              <a:t>Óvalo</a:t>
            </a:r>
            <a:r>
              <a:rPr lang="es-ES" sz="2200">
                <a:latin typeface="Times New Roman" panose="02020603050405020304" pitchFamily="18" charset="0"/>
                <a:cs typeface="Times New Roman" panose="02020603050405020304" pitchFamily="18" charset="0"/>
              </a:rPr>
              <a:t>: Denota el inicio y fin del diagrama </a:t>
            </a:r>
          </a:p>
          <a:p>
            <a:endParaRPr lang="es-ES" sz="2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s-ES" sz="2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ECF12046-8F66-2A0B-350E-9AD0CC6F2EFB}"/>
              </a:ext>
            </a:extLst>
          </p:cNvPr>
          <p:cNvSpPr/>
          <p:nvPr/>
        </p:nvSpPr>
        <p:spPr>
          <a:xfrm>
            <a:off x="1602542" y="1965918"/>
            <a:ext cx="1359692" cy="955246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>
                <a:solidFill>
                  <a:schemeClr val="tx1"/>
                </a:solidFill>
              </a:rPr>
              <a:t>Inicio</a:t>
            </a:r>
            <a:endParaRPr lang="es-419">
              <a:solidFill>
                <a:schemeClr val="tx1"/>
              </a:solidFill>
            </a:endParaRPr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0CBD1743-4B50-F135-D8B5-F5230EB1E789}"/>
              </a:ext>
            </a:extLst>
          </p:cNvPr>
          <p:cNvSpPr/>
          <p:nvPr/>
        </p:nvSpPr>
        <p:spPr>
          <a:xfrm>
            <a:off x="9526342" y="1961679"/>
            <a:ext cx="1359692" cy="955246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>
                <a:solidFill>
                  <a:schemeClr val="tx1"/>
                </a:solidFill>
              </a:rPr>
              <a:t>Fin</a:t>
            </a:r>
            <a:endParaRPr lang="es-419">
              <a:solidFill>
                <a:schemeClr val="tx1"/>
              </a:solidFill>
            </a:endParaRPr>
          </a:p>
        </p:txBody>
      </p:sp>
      <p:cxnSp>
        <p:nvCxnSpPr>
          <p:cNvPr id="20" name="Conector recto de flecha 19">
            <a:extLst>
              <a:ext uri="{FF2B5EF4-FFF2-40B4-BE49-F238E27FC236}">
                <a16:creationId xmlns:a16="http://schemas.microsoft.com/office/drawing/2014/main" id="{DCEB6544-7415-285C-06FF-B8E827256172}"/>
              </a:ext>
            </a:extLst>
          </p:cNvPr>
          <p:cNvCxnSpPr>
            <a:cxnSpLocks/>
            <a:stCxn id="13" idx="6"/>
            <a:endCxn id="21" idx="1"/>
          </p:cNvCxnSpPr>
          <p:nvPr/>
        </p:nvCxnSpPr>
        <p:spPr>
          <a:xfrm flipV="1">
            <a:off x="2962234" y="2439302"/>
            <a:ext cx="514500" cy="423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ángulo 20">
            <a:extLst>
              <a:ext uri="{FF2B5EF4-FFF2-40B4-BE49-F238E27FC236}">
                <a16:creationId xmlns:a16="http://schemas.microsoft.com/office/drawing/2014/main" id="{BB8DB3ED-9300-F9DD-C723-6262CEA4D042}"/>
              </a:ext>
            </a:extLst>
          </p:cNvPr>
          <p:cNvSpPr/>
          <p:nvPr/>
        </p:nvSpPr>
        <p:spPr>
          <a:xfrm>
            <a:off x="3476734" y="2169059"/>
            <a:ext cx="1731947" cy="54048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>
              <a:solidFill>
                <a:sysClr val="windowText" lastClr="000000"/>
              </a:solidFill>
            </a:endParaRPr>
          </a:p>
        </p:txBody>
      </p:sp>
      <p:sp>
        <p:nvSpPr>
          <p:cNvPr id="27" name="Rectángulo 26">
            <a:extLst>
              <a:ext uri="{FF2B5EF4-FFF2-40B4-BE49-F238E27FC236}">
                <a16:creationId xmlns:a16="http://schemas.microsoft.com/office/drawing/2014/main" id="{1A9D147C-83C1-35F0-FF18-3D44609632F9}"/>
              </a:ext>
            </a:extLst>
          </p:cNvPr>
          <p:cNvSpPr/>
          <p:nvPr/>
        </p:nvSpPr>
        <p:spPr>
          <a:xfrm>
            <a:off x="6851950" y="2169059"/>
            <a:ext cx="1731947" cy="54048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>
              <a:solidFill>
                <a:sysClr val="windowText" lastClr="000000"/>
              </a:solidFill>
            </a:endParaRPr>
          </a:p>
        </p:txBody>
      </p:sp>
      <p:cxnSp>
        <p:nvCxnSpPr>
          <p:cNvPr id="28" name="Conector recto de flecha 27">
            <a:extLst>
              <a:ext uri="{FF2B5EF4-FFF2-40B4-BE49-F238E27FC236}">
                <a16:creationId xmlns:a16="http://schemas.microsoft.com/office/drawing/2014/main" id="{3FB0E111-FC8A-95D0-E9CA-BC3791591B7D}"/>
              </a:ext>
            </a:extLst>
          </p:cNvPr>
          <p:cNvCxnSpPr>
            <a:cxnSpLocks/>
            <a:stCxn id="21" idx="3"/>
            <a:endCxn id="27" idx="1"/>
          </p:cNvCxnSpPr>
          <p:nvPr/>
        </p:nvCxnSpPr>
        <p:spPr>
          <a:xfrm>
            <a:off x="5208681" y="2439302"/>
            <a:ext cx="164326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ctor recto de flecha 32">
            <a:extLst>
              <a:ext uri="{FF2B5EF4-FFF2-40B4-BE49-F238E27FC236}">
                <a16:creationId xmlns:a16="http://schemas.microsoft.com/office/drawing/2014/main" id="{9A953A6E-45F2-EF34-8E81-AB4F7544FFBA}"/>
              </a:ext>
            </a:extLst>
          </p:cNvPr>
          <p:cNvCxnSpPr>
            <a:cxnSpLocks/>
            <a:stCxn id="27" idx="3"/>
            <a:endCxn id="18" idx="2"/>
          </p:cNvCxnSpPr>
          <p:nvPr/>
        </p:nvCxnSpPr>
        <p:spPr>
          <a:xfrm>
            <a:off x="8583897" y="2439302"/>
            <a:ext cx="94244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CuadroTexto 39">
            <a:extLst>
              <a:ext uri="{FF2B5EF4-FFF2-40B4-BE49-F238E27FC236}">
                <a16:creationId xmlns:a16="http://schemas.microsoft.com/office/drawing/2014/main" id="{752E6387-9F12-340D-9FD4-A0691ED89234}"/>
              </a:ext>
            </a:extLst>
          </p:cNvPr>
          <p:cNvSpPr txBox="1"/>
          <p:nvPr/>
        </p:nvSpPr>
        <p:spPr>
          <a:xfrm>
            <a:off x="5857709" y="1985056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/>
              <a:t>…</a:t>
            </a:r>
            <a:endParaRPr lang="es-419"/>
          </a:p>
        </p:txBody>
      </p:sp>
      <p:sp>
        <p:nvSpPr>
          <p:cNvPr id="41" name="CuadroTexto 40">
            <a:extLst>
              <a:ext uri="{FF2B5EF4-FFF2-40B4-BE49-F238E27FC236}">
                <a16:creationId xmlns:a16="http://schemas.microsoft.com/office/drawing/2014/main" id="{0F8FD31B-FC49-2943-FEE9-F913E2DF81A4}"/>
              </a:ext>
            </a:extLst>
          </p:cNvPr>
          <p:cNvSpPr txBox="1"/>
          <p:nvPr/>
        </p:nvSpPr>
        <p:spPr>
          <a:xfrm>
            <a:off x="957900" y="3287524"/>
            <a:ext cx="10510820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200" b="1">
                <a:latin typeface="Times New Roman" panose="02020603050405020304" pitchFamily="18" charset="0"/>
                <a:cs typeface="Times New Roman" panose="02020603050405020304" pitchFamily="18" charset="0"/>
              </a:rPr>
              <a:t>Rombo</a:t>
            </a:r>
            <a:r>
              <a:rPr lang="es-ES" sz="2200">
                <a:latin typeface="Times New Roman" panose="02020603050405020304" pitchFamily="18" charset="0"/>
                <a:cs typeface="Times New Roman" panose="02020603050405020304" pitchFamily="18" charset="0"/>
              </a:rPr>
              <a:t>: Denota decisiones mostrando caminos alternos al rumbo de la dirección de la información.</a:t>
            </a:r>
          </a:p>
          <a:p>
            <a:endParaRPr lang="es-ES" sz="2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s-ES" sz="2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Rombo 41">
            <a:extLst>
              <a:ext uri="{FF2B5EF4-FFF2-40B4-BE49-F238E27FC236}">
                <a16:creationId xmlns:a16="http://schemas.microsoft.com/office/drawing/2014/main" id="{D4A7F90F-0ECC-BE76-421C-804A7BDCCFD1}"/>
              </a:ext>
            </a:extLst>
          </p:cNvPr>
          <p:cNvSpPr/>
          <p:nvPr/>
        </p:nvSpPr>
        <p:spPr>
          <a:xfrm>
            <a:off x="4207952" y="4017443"/>
            <a:ext cx="2791739" cy="2065179"/>
          </a:xfrm>
          <a:prstGeom prst="diamond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>
                <a:solidFill>
                  <a:schemeClr val="tx1"/>
                </a:solidFill>
              </a:rPr>
              <a:t>¿La temperatura es superior a 30°C?</a:t>
            </a:r>
            <a:endParaRPr lang="es-419">
              <a:solidFill>
                <a:schemeClr val="tx1"/>
              </a:solidFill>
            </a:endParaRPr>
          </a:p>
        </p:txBody>
      </p:sp>
      <p:cxnSp>
        <p:nvCxnSpPr>
          <p:cNvPr id="43" name="Conector recto de flecha 42">
            <a:extLst>
              <a:ext uri="{FF2B5EF4-FFF2-40B4-BE49-F238E27FC236}">
                <a16:creationId xmlns:a16="http://schemas.microsoft.com/office/drawing/2014/main" id="{071AD8ED-18E0-662E-A9AD-116AF2D28C27}"/>
              </a:ext>
            </a:extLst>
          </p:cNvPr>
          <p:cNvCxnSpPr>
            <a:cxnSpLocks/>
            <a:endCxn id="42" idx="1"/>
          </p:cNvCxnSpPr>
          <p:nvPr/>
        </p:nvCxnSpPr>
        <p:spPr>
          <a:xfrm>
            <a:off x="2359865" y="5050033"/>
            <a:ext cx="184808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recto de flecha 45">
            <a:extLst>
              <a:ext uri="{FF2B5EF4-FFF2-40B4-BE49-F238E27FC236}">
                <a16:creationId xmlns:a16="http://schemas.microsoft.com/office/drawing/2014/main" id="{261BB4A2-6E81-DA81-8A54-F8F43C99D184}"/>
              </a:ext>
            </a:extLst>
          </p:cNvPr>
          <p:cNvCxnSpPr>
            <a:cxnSpLocks/>
            <a:stCxn id="42" idx="3"/>
          </p:cNvCxnSpPr>
          <p:nvPr/>
        </p:nvCxnSpPr>
        <p:spPr>
          <a:xfrm flipV="1">
            <a:off x="6999691" y="5049355"/>
            <a:ext cx="1650881" cy="67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ector: angular 49">
            <a:extLst>
              <a:ext uri="{FF2B5EF4-FFF2-40B4-BE49-F238E27FC236}">
                <a16:creationId xmlns:a16="http://schemas.microsoft.com/office/drawing/2014/main" id="{DF447BB2-55E1-C774-AAF2-486051567E6B}"/>
              </a:ext>
            </a:extLst>
          </p:cNvPr>
          <p:cNvCxnSpPr>
            <a:cxnSpLocks/>
            <a:stCxn id="42" idx="2"/>
          </p:cNvCxnSpPr>
          <p:nvPr/>
        </p:nvCxnSpPr>
        <p:spPr>
          <a:xfrm rot="16200000" flipH="1">
            <a:off x="6597967" y="5088477"/>
            <a:ext cx="155351" cy="2143640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CuadroTexto 56">
            <a:extLst>
              <a:ext uri="{FF2B5EF4-FFF2-40B4-BE49-F238E27FC236}">
                <a16:creationId xmlns:a16="http://schemas.microsoft.com/office/drawing/2014/main" id="{14A093B7-0AEB-2F74-BE2B-6824B5CA645B}"/>
              </a:ext>
            </a:extLst>
          </p:cNvPr>
          <p:cNvSpPr txBox="1"/>
          <p:nvPr/>
        </p:nvSpPr>
        <p:spPr>
          <a:xfrm>
            <a:off x="7403757" y="5046017"/>
            <a:ext cx="61264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>
                <a:latin typeface="Times New Roman" panose="02020603050405020304" pitchFamily="18" charset="0"/>
                <a:cs typeface="Times New Roman" panose="02020603050405020304" pitchFamily="18" charset="0"/>
              </a:rPr>
              <a:t>Si</a:t>
            </a:r>
            <a:endParaRPr lang="es-419"/>
          </a:p>
        </p:txBody>
      </p:sp>
      <p:sp>
        <p:nvSpPr>
          <p:cNvPr id="59" name="CuadroTexto 58">
            <a:extLst>
              <a:ext uri="{FF2B5EF4-FFF2-40B4-BE49-F238E27FC236}">
                <a16:creationId xmlns:a16="http://schemas.microsoft.com/office/drawing/2014/main" id="{CD8704A5-4A7B-CFFA-7BFA-9DE43D671D95}"/>
              </a:ext>
            </a:extLst>
          </p:cNvPr>
          <p:cNvSpPr txBox="1"/>
          <p:nvPr/>
        </p:nvSpPr>
        <p:spPr>
          <a:xfrm>
            <a:off x="6390669" y="6277261"/>
            <a:ext cx="67831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>
                <a:latin typeface="Times New Roman" panose="02020603050405020304" pitchFamily="18" charset="0"/>
                <a:cs typeface="Times New Roman" panose="02020603050405020304" pitchFamily="18" charset="0"/>
              </a:rPr>
              <a:t>No</a:t>
            </a:r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1851102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3" grpId="0" animBg="1"/>
      <p:bldP spid="18" grpId="0" animBg="1"/>
      <p:bldP spid="21" grpId="0" animBg="1"/>
      <p:bldP spid="27" grpId="0" animBg="1"/>
      <p:bldP spid="40" grpId="0"/>
      <p:bldP spid="41" grpId="0"/>
      <p:bldP spid="42" grpId="0" animBg="1"/>
      <p:bldP spid="57" grpId="0"/>
      <p:bldP spid="5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28602A4-2ED9-A042-C1B4-9480B7C89B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33DB167D-04A5-1C21-2DFE-5D733DAE61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1192" y="1412436"/>
            <a:ext cx="2405320" cy="2605007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EB7096C3-2299-C52E-458E-43C806ADF4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3804" y="3471191"/>
            <a:ext cx="2190048" cy="2371863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09D9236A-112A-8CB8-92EE-92F6FBD5B08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1973" y="3371566"/>
            <a:ext cx="2405320" cy="2605007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315E5A26-C3A1-FAF9-2A25-06970BBC94A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6941" y="1334130"/>
            <a:ext cx="2405320" cy="2605007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23CE276A-939B-6961-19E7-4D1D0928C1B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8962" y="1657339"/>
            <a:ext cx="2405320" cy="2605007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3445081E-C9C9-680A-575D-81EB6B8C86A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939" y="3238047"/>
            <a:ext cx="2363633" cy="2559859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062611C7-EFF8-AF72-C8E6-9B7D1B104D7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2497" y="3471191"/>
            <a:ext cx="2405320" cy="2605007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0E9961E9-75F4-1E8C-26AC-FC76FBE0CC1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1211" y="1286869"/>
            <a:ext cx="2405320" cy="2605007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D836AA52-B765-0169-7E3F-8629DA3E3B5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911" y="1183439"/>
            <a:ext cx="2405320" cy="2605007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36CFF983-BC97-F738-4EE2-46474D15CD5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2560"/>
            <a:ext cx="12192000" cy="6832879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96B456D9-BE92-A497-893C-5565BF757CFD}"/>
              </a:ext>
            </a:extLst>
          </p:cNvPr>
          <p:cNvSpPr txBox="1"/>
          <p:nvPr/>
        </p:nvSpPr>
        <p:spPr>
          <a:xfrm>
            <a:off x="957900" y="1363703"/>
            <a:ext cx="1051082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200" b="1">
                <a:latin typeface="Times New Roman" panose="02020603050405020304" pitchFamily="18" charset="0"/>
                <a:cs typeface="Times New Roman" panose="02020603050405020304" pitchFamily="18" charset="0"/>
              </a:rPr>
              <a:t>Paralelogramo</a:t>
            </a:r>
            <a:r>
              <a:rPr lang="es-ES" sz="2200">
                <a:latin typeface="Times New Roman" panose="02020603050405020304" pitchFamily="18" charset="0"/>
                <a:cs typeface="Times New Roman" panose="02020603050405020304" pitchFamily="18" charset="0"/>
              </a:rPr>
              <a:t>: Se utiliza cuando hay entrada o salida de datos</a:t>
            </a:r>
          </a:p>
          <a:p>
            <a:endParaRPr lang="es-ES" sz="2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s-ES" sz="2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8" name="Conector recto de flecha 27">
            <a:extLst>
              <a:ext uri="{FF2B5EF4-FFF2-40B4-BE49-F238E27FC236}">
                <a16:creationId xmlns:a16="http://schemas.microsoft.com/office/drawing/2014/main" id="{96D7D8F3-FDBD-0ADD-DD73-E05D92E73935}"/>
              </a:ext>
            </a:extLst>
          </p:cNvPr>
          <p:cNvCxnSpPr>
            <a:cxnSpLocks/>
            <a:endCxn id="2" idx="5"/>
          </p:cNvCxnSpPr>
          <p:nvPr/>
        </p:nvCxnSpPr>
        <p:spPr>
          <a:xfrm>
            <a:off x="3591148" y="2477395"/>
            <a:ext cx="1158547" cy="569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ctor recto de flecha 32">
            <a:extLst>
              <a:ext uri="{FF2B5EF4-FFF2-40B4-BE49-F238E27FC236}">
                <a16:creationId xmlns:a16="http://schemas.microsoft.com/office/drawing/2014/main" id="{B5023671-BA5F-E938-A51F-D5BCEF357FAC}"/>
              </a:ext>
            </a:extLst>
          </p:cNvPr>
          <p:cNvCxnSpPr>
            <a:cxnSpLocks/>
            <a:stCxn id="2" idx="2"/>
          </p:cNvCxnSpPr>
          <p:nvPr/>
        </p:nvCxnSpPr>
        <p:spPr>
          <a:xfrm>
            <a:off x="6706512" y="2483093"/>
            <a:ext cx="990319" cy="708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Paralelogramo 1">
            <a:extLst>
              <a:ext uri="{FF2B5EF4-FFF2-40B4-BE49-F238E27FC236}">
                <a16:creationId xmlns:a16="http://schemas.microsoft.com/office/drawing/2014/main" id="{C110FD47-07F7-7B29-BCFE-4E78F984C121}"/>
              </a:ext>
            </a:extLst>
          </p:cNvPr>
          <p:cNvSpPr/>
          <p:nvPr/>
        </p:nvSpPr>
        <p:spPr>
          <a:xfrm>
            <a:off x="4624267" y="1981380"/>
            <a:ext cx="2207673" cy="1003425"/>
          </a:xfrm>
          <a:prstGeom prst="parallelogram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>
                <a:solidFill>
                  <a:schemeClr val="tx1"/>
                </a:solidFill>
              </a:rPr>
              <a:t>Ingrese la temperatura</a:t>
            </a:r>
            <a:endParaRPr lang="es-419">
              <a:solidFill>
                <a:schemeClr val="tx1"/>
              </a:solidFill>
            </a:endParaRP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78D226B0-8332-E65B-7431-2D6EAF4BC80B}"/>
              </a:ext>
            </a:extLst>
          </p:cNvPr>
          <p:cNvSpPr txBox="1"/>
          <p:nvPr/>
        </p:nvSpPr>
        <p:spPr>
          <a:xfrm>
            <a:off x="1031529" y="3360452"/>
            <a:ext cx="10510820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200" b="1">
                <a:latin typeface="Times New Roman" panose="02020603050405020304" pitchFamily="18" charset="0"/>
                <a:cs typeface="Times New Roman" panose="02020603050405020304" pitchFamily="18" charset="0"/>
              </a:rPr>
              <a:t>Flecha de línea de flujo</a:t>
            </a:r>
            <a:r>
              <a:rPr lang="es-ES" sz="2200">
                <a:latin typeface="Times New Roman" panose="02020603050405020304" pitchFamily="18" charset="0"/>
                <a:cs typeface="Times New Roman" panose="02020603050405020304" pitchFamily="18" charset="0"/>
              </a:rPr>
              <a:t>: Indica la dirección que va a tener el flujo del proceso que se está tomando</a:t>
            </a:r>
          </a:p>
          <a:p>
            <a:endParaRPr lang="es-ES" sz="2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s-ES" sz="2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6" name="Conector recto de flecha 25">
            <a:extLst>
              <a:ext uri="{FF2B5EF4-FFF2-40B4-BE49-F238E27FC236}">
                <a16:creationId xmlns:a16="http://schemas.microsoft.com/office/drawing/2014/main" id="{1E31EB5D-15D2-2635-52A5-916702FDD997}"/>
              </a:ext>
            </a:extLst>
          </p:cNvPr>
          <p:cNvCxnSpPr>
            <a:cxnSpLocks/>
            <a:endCxn id="30" idx="5"/>
          </p:cNvCxnSpPr>
          <p:nvPr/>
        </p:nvCxnSpPr>
        <p:spPr>
          <a:xfrm>
            <a:off x="1224943" y="5024453"/>
            <a:ext cx="1154487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Paralelogramo 29">
            <a:extLst>
              <a:ext uri="{FF2B5EF4-FFF2-40B4-BE49-F238E27FC236}">
                <a16:creationId xmlns:a16="http://schemas.microsoft.com/office/drawing/2014/main" id="{1638E18A-4317-6F72-8A12-6756DDEDB49F}"/>
              </a:ext>
            </a:extLst>
          </p:cNvPr>
          <p:cNvSpPr/>
          <p:nvPr/>
        </p:nvSpPr>
        <p:spPr>
          <a:xfrm>
            <a:off x="2254002" y="4522741"/>
            <a:ext cx="2207673" cy="1003425"/>
          </a:xfrm>
          <a:prstGeom prst="parallelogram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>
                <a:solidFill>
                  <a:schemeClr val="tx1"/>
                </a:solidFill>
              </a:rPr>
              <a:t>Ingrese la temperatura</a:t>
            </a:r>
            <a:endParaRPr lang="es-419">
              <a:solidFill>
                <a:schemeClr val="tx1"/>
              </a:solidFill>
            </a:endParaRPr>
          </a:p>
        </p:txBody>
      </p:sp>
      <p:sp>
        <p:nvSpPr>
          <p:cNvPr id="31" name="Rombo 30">
            <a:extLst>
              <a:ext uri="{FF2B5EF4-FFF2-40B4-BE49-F238E27FC236}">
                <a16:creationId xmlns:a16="http://schemas.microsoft.com/office/drawing/2014/main" id="{2578D444-0209-C076-1917-EFEE35605C6E}"/>
              </a:ext>
            </a:extLst>
          </p:cNvPr>
          <p:cNvSpPr/>
          <p:nvPr/>
        </p:nvSpPr>
        <p:spPr>
          <a:xfrm>
            <a:off x="6286939" y="3985969"/>
            <a:ext cx="2791739" cy="2065179"/>
          </a:xfrm>
          <a:prstGeom prst="diamond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>
                <a:solidFill>
                  <a:schemeClr val="tx1"/>
                </a:solidFill>
              </a:rPr>
              <a:t>¿La temperatura es superior a 30°C?</a:t>
            </a:r>
            <a:endParaRPr lang="es-419">
              <a:solidFill>
                <a:schemeClr val="tx1"/>
              </a:solidFill>
            </a:endParaRPr>
          </a:p>
        </p:txBody>
      </p:sp>
      <p:cxnSp>
        <p:nvCxnSpPr>
          <p:cNvPr id="32" name="Conector recto de flecha 31">
            <a:extLst>
              <a:ext uri="{FF2B5EF4-FFF2-40B4-BE49-F238E27FC236}">
                <a16:creationId xmlns:a16="http://schemas.microsoft.com/office/drawing/2014/main" id="{945211AF-4EFD-2F82-089C-2E1E446BD554}"/>
              </a:ext>
            </a:extLst>
          </p:cNvPr>
          <p:cNvCxnSpPr>
            <a:cxnSpLocks/>
            <a:stCxn id="30" idx="2"/>
            <a:endCxn id="31" idx="1"/>
          </p:cNvCxnSpPr>
          <p:nvPr/>
        </p:nvCxnSpPr>
        <p:spPr>
          <a:xfrm flipV="1">
            <a:off x="4336247" y="5018559"/>
            <a:ext cx="1950692" cy="589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cto de flecha 33">
            <a:extLst>
              <a:ext uri="{FF2B5EF4-FFF2-40B4-BE49-F238E27FC236}">
                <a16:creationId xmlns:a16="http://schemas.microsoft.com/office/drawing/2014/main" id="{AFD50D4E-F18D-C7F1-AD0D-604918CDC6BE}"/>
              </a:ext>
            </a:extLst>
          </p:cNvPr>
          <p:cNvCxnSpPr>
            <a:cxnSpLocks/>
            <a:stCxn id="31" idx="3"/>
          </p:cNvCxnSpPr>
          <p:nvPr/>
        </p:nvCxnSpPr>
        <p:spPr>
          <a:xfrm flipV="1">
            <a:off x="9078678" y="5017881"/>
            <a:ext cx="1650881" cy="67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: angular 34">
            <a:extLst>
              <a:ext uri="{FF2B5EF4-FFF2-40B4-BE49-F238E27FC236}">
                <a16:creationId xmlns:a16="http://schemas.microsoft.com/office/drawing/2014/main" id="{10BC7286-A305-302B-F6FA-6CD27C5E1D8E}"/>
              </a:ext>
            </a:extLst>
          </p:cNvPr>
          <p:cNvCxnSpPr>
            <a:cxnSpLocks/>
            <a:stCxn id="31" idx="2"/>
          </p:cNvCxnSpPr>
          <p:nvPr/>
        </p:nvCxnSpPr>
        <p:spPr>
          <a:xfrm rot="16200000" flipH="1">
            <a:off x="8676954" y="5057003"/>
            <a:ext cx="155351" cy="2143640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CuadroTexto 35">
            <a:extLst>
              <a:ext uri="{FF2B5EF4-FFF2-40B4-BE49-F238E27FC236}">
                <a16:creationId xmlns:a16="http://schemas.microsoft.com/office/drawing/2014/main" id="{3C88DE57-463B-9632-072D-30B657CE4016}"/>
              </a:ext>
            </a:extLst>
          </p:cNvPr>
          <p:cNvSpPr txBox="1"/>
          <p:nvPr/>
        </p:nvSpPr>
        <p:spPr>
          <a:xfrm>
            <a:off x="10509457" y="5113913"/>
            <a:ext cx="61264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>
                <a:latin typeface="Times New Roman" panose="02020603050405020304" pitchFamily="18" charset="0"/>
                <a:cs typeface="Times New Roman" panose="02020603050405020304" pitchFamily="18" charset="0"/>
              </a:rPr>
              <a:t>Si</a:t>
            </a:r>
            <a:endParaRPr lang="es-419"/>
          </a:p>
        </p:txBody>
      </p:sp>
      <p:sp>
        <p:nvSpPr>
          <p:cNvPr id="37" name="CuadroTexto 36">
            <a:extLst>
              <a:ext uri="{FF2B5EF4-FFF2-40B4-BE49-F238E27FC236}">
                <a16:creationId xmlns:a16="http://schemas.microsoft.com/office/drawing/2014/main" id="{33BB1DED-25A9-D42E-8D61-B78344E7D283}"/>
              </a:ext>
            </a:extLst>
          </p:cNvPr>
          <p:cNvSpPr txBox="1"/>
          <p:nvPr/>
        </p:nvSpPr>
        <p:spPr>
          <a:xfrm>
            <a:off x="9496369" y="6345157"/>
            <a:ext cx="67831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>
                <a:latin typeface="Times New Roman" panose="02020603050405020304" pitchFamily="18" charset="0"/>
                <a:cs typeface="Times New Roman" panose="02020603050405020304" pitchFamily="18" charset="0"/>
              </a:rPr>
              <a:t>No</a:t>
            </a:r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3276555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" grpId="0" animBg="1"/>
      <p:bldP spid="24" grpId="0"/>
      <p:bldP spid="30" grpId="0" animBg="1"/>
      <p:bldP spid="31" grpId="0" animBg="1"/>
      <p:bldP spid="36" grpId="0"/>
      <p:bldP spid="3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7978BCF-2258-37C4-ACAF-E808D35543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B6EC6070-4129-9FA7-39F8-1EA0F0D36E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1192" y="1412436"/>
            <a:ext cx="2405320" cy="2605007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1ACAE662-8AC9-34D1-0F79-02E6CE3F44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6941" y="1334130"/>
            <a:ext cx="2405320" cy="2605007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A0929BE0-13F2-E4DD-3500-1954E37A9F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1211" y="1286869"/>
            <a:ext cx="2405320" cy="2605007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10F9C386-8002-F4DF-2A88-13EE4D3B875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911" y="1183439"/>
            <a:ext cx="2405320" cy="2605007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C7F7DE36-AD0E-2B56-CD0C-C76F70CBBA0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2560"/>
            <a:ext cx="12192000" cy="6832879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0FA46DE0-0B53-F332-40CB-A5B8D910BF7F}"/>
              </a:ext>
            </a:extLst>
          </p:cNvPr>
          <p:cNvSpPr txBox="1"/>
          <p:nvPr/>
        </p:nvSpPr>
        <p:spPr>
          <a:xfrm>
            <a:off x="3011211" y="1231057"/>
            <a:ext cx="7318659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200" b="1">
                <a:latin typeface="Times New Roman" panose="02020603050405020304" pitchFamily="18" charset="0"/>
                <a:cs typeface="Times New Roman" panose="02020603050405020304" pitchFamily="18" charset="0"/>
              </a:rPr>
              <a:t>Ejemplo completo de un sistema de acondicionamiento</a:t>
            </a:r>
            <a:endParaRPr lang="es-ES" sz="2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s-ES" sz="2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s-ES" sz="2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6C043264-4903-E3F0-59A5-2F13DFE83A2E}"/>
              </a:ext>
            </a:extLst>
          </p:cNvPr>
          <p:cNvSpPr txBox="1"/>
          <p:nvPr/>
        </p:nvSpPr>
        <p:spPr>
          <a:xfrm>
            <a:off x="993443" y="1877812"/>
            <a:ext cx="10205113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/>
              <a:t>Diseña un diagrama de flujo para un sistema de control de temperatura en un espacio cerrado. El proceso debe seguir los siguientes pasos:</a:t>
            </a:r>
          </a:p>
          <a:p>
            <a:endParaRPr lang="es-ES" dirty="0"/>
          </a:p>
          <a:p>
            <a:pPr>
              <a:buFont typeface="+mj-lt"/>
              <a:buAutoNum type="arabicPeriod"/>
            </a:pPr>
            <a:r>
              <a:rPr lang="es-ES" dirty="0"/>
              <a:t>El sistema comienza solicitando al usuario que ingrese la temperatura actual del espacio.</a:t>
            </a:r>
          </a:p>
          <a:p>
            <a:pPr>
              <a:buFont typeface="+mj-lt"/>
              <a:buAutoNum type="arabicPeriod"/>
            </a:pPr>
            <a:r>
              <a:rPr lang="es-ES" dirty="0"/>
              <a:t>El sistema verifica si la temperatura ingresada está en un rango normal, es decir, entre 25°C y 30°C.</a:t>
            </a:r>
          </a:p>
          <a:p>
            <a:pPr marL="742950" lvl="1" indent="-285750">
              <a:buFont typeface="+mj-lt"/>
              <a:buAutoNum type="arabicPeriod"/>
            </a:pPr>
            <a:r>
              <a:rPr lang="es-ES" dirty="0"/>
              <a:t>Si la temperatura está dentro de este rango, el sistema muestra un mensaje indicando que "La temperatura es normal“ y pregunta al usuario si está conforme con la temperatura actual..</a:t>
            </a:r>
          </a:p>
          <a:p>
            <a:pPr marL="742950" lvl="1" indent="-285750">
              <a:buFont typeface="+mj-lt"/>
              <a:buAutoNum type="arabicPeriod"/>
            </a:pPr>
            <a:r>
              <a:rPr lang="es-ES" dirty="0"/>
              <a:t>Si la temperatura no está dentro de este rango, el sistema pregunta al usuario si está conforme con la temperatura actual.</a:t>
            </a:r>
          </a:p>
          <a:p>
            <a:pPr marL="1143000" lvl="2" indent="-228600">
              <a:buFont typeface="+mj-lt"/>
              <a:buAutoNum type="arabicPeriod"/>
            </a:pPr>
            <a:r>
              <a:rPr lang="es-ES" dirty="0"/>
              <a:t>Si el usuario está conforme, el sistema no realiza ninguna acción adicional.</a:t>
            </a:r>
          </a:p>
          <a:p>
            <a:pPr marL="1143000" lvl="2" indent="-228600">
              <a:buFont typeface="+mj-lt"/>
              <a:buAutoNum type="arabicPeriod"/>
            </a:pPr>
            <a:r>
              <a:rPr lang="es-ES" dirty="0"/>
              <a:t>Si el usuario no está conforme, el sistema le solicita que ingrese la temperatura deseada y luego procede a encender el aire acondicionado para ajustar la temperatura.</a:t>
            </a:r>
          </a:p>
          <a:p>
            <a:pPr>
              <a:buFont typeface="+mj-lt"/>
              <a:buAutoNum type="arabicPeriod"/>
            </a:pPr>
            <a:r>
              <a:rPr lang="es-ES" dirty="0"/>
              <a:t>Finalmente, el sistema muestra un mensaje indicando que "Espere que el espacio se acondicione" y termina el proceso.</a:t>
            </a:r>
          </a:p>
        </p:txBody>
      </p:sp>
    </p:spTree>
    <p:extLst>
      <p:ext uri="{BB962C8B-B14F-4D97-AF65-F5344CB8AC3E}">
        <p14:creationId xmlns:p14="http://schemas.microsoft.com/office/powerpoint/2010/main" val="2831192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7978BCF-2258-37C4-ACAF-E808D35543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B6EC6070-4129-9FA7-39F8-1EA0F0D36E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1192" y="1412436"/>
            <a:ext cx="2405320" cy="2605007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9F1B87A6-5C82-57B9-601E-E26014F3FE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3804" y="3471191"/>
            <a:ext cx="2190048" cy="2371863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FD3FF5C7-D0C4-2B33-D091-91B29F9298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1973" y="3371566"/>
            <a:ext cx="2405320" cy="2605007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1ACAE662-8AC9-34D1-0F79-02E6CE3F442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6941" y="1334130"/>
            <a:ext cx="2405320" cy="2605007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65F5D39A-78DF-556E-E0E7-BB6CDF12067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1281" y="1938594"/>
            <a:ext cx="2405320" cy="2605007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0AE55884-975A-ECD4-119A-C8C41581E53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939" y="3238047"/>
            <a:ext cx="2363633" cy="2559859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2FE9C995-2D63-4F31-B0EF-4A1E711ED95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2497" y="3471191"/>
            <a:ext cx="2405320" cy="2605007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A0929BE0-13F2-E4DD-3500-1954E37A9F3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1211" y="1286869"/>
            <a:ext cx="2405320" cy="2605007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10F9C386-8002-F4DF-2A88-13EE4D3B875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911" y="1183439"/>
            <a:ext cx="2405320" cy="2605007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C7F7DE36-AD0E-2B56-CD0C-C76F70CBBA0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2560"/>
            <a:ext cx="12192000" cy="6832879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0FA46DE0-0B53-F332-40CB-A5B8D910BF7F}"/>
              </a:ext>
            </a:extLst>
          </p:cNvPr>
          <p:cNvSpPr txBox="1"/>
          <p:nvPr/>
        </p:nvSpPr>
        <p:spPr>
          <a:xfrm>
            <a:off x="3011211" y="1231057"/>
            <a:ext cx="7318659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200" b="1">
                <a:latin typeface="Times New Roman" panose="02020603050405020304" pitchFamily="18" charset="0"/>
                <a:cs typeface="Times New Roman" panose="02020603050405020304" pitchFamily="18" charset="0"/>
              </a:rPr>
              <a:t>Ejemplo completo de un sistema de acondicionamiento</a:t>
            </a:r>
            <a:endParaRPr lang="es-ES" sz="2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s-ES" sz="2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s-ES" sz="2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025624D0-375B-034B-7A5A-E49EAA6964AE}"/>
              </a:ext>
            </a:extLst>
          </p:cNvPr>
          <p:cNvSpPr/>
          <p:nvPr/>
        </p:nvSpPr>
        <p:spPr>
          <a:xfrm>
            <a:off x="704861" y="2247173"/>
            <a:ext cx="1359692" cy="955246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>
                <a:solidFill>
                  <a:schemeClr val="tx1"/>
                </a:solidFill>
              </a:rPr>
              <a:t>Inicio</a:t>
            </a:r>
            <a:endParaRPr lang="es-419" sz="1400">
              <a:solidFill>
                <a:schemeClr val="tx1"/>
              </a:solidFill>
            </a:endParaRPr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EA1BAD72-5654-32E1-947E-8741233E3E87}"/>
              </a:ext>
            </a:extLst>
          </p:cNvPr>
          <p:cNvSpPr/>
          <p:nvPr/>
        </p:nvSpPr>
        <p:spPr>
          <a:xfrm>
            <a:off x="10182817" y="2513177"/>
            <a:ext cx="1359692" cy="955246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>
                <a:solidFill>
                  <a:schemeClr val="tx1"/>
                </a:solidFill>
              </a:rPr>
              <a:t>Fin</a:t>
            </a:r>
            <a:endParaRPr lang="es-419" sz="1400">
              <a:solidFill>
                <a:schemeClr val="tx1"/>
              </a:solidFill>
            </a:endParaRPr>
          </a:p>
        </p:txBody>
      </p:sp>
      <p:cxnSp>
        <p:nvCxnSpPr>
          <p:cNvPr id="20" name="Conector recto de flecha 19">
            <a:extLst>
              <a:ext uri="{FF2B5EF4-FFF2-40B4-BE49-F238E27FC236}">
                <a16:creationId xmlns:a16="http://schemas.microsoft.com/office/drawing/2014/main" id="{ADC9AFF9-30F4-ED4B-B976-336991131671}"/>
              </a:ext>
            </a:extLst>
          </p:cNvPr>
          <p:cNvCxnSpPr>
            <a:cxnSpLocks/>
            <a:stCxn id="13" idx="6"/>
            <a:endCxn id="107" idx="5"/>
          </p:cNvCxnSpPr>
          <p:nvPr/>
        </p:nvCxnSpPr>
        <p:spPr>
          <a:xfrm>
            <a:off x="2064553" y="2724796"/>
            <a:ext cx="486932" cy="331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ombo 41">
            <a:extLst>
              <a:ext uri="{FF2B5EF4-FFF2-40B4-BE49-F238E27FC236}">
                <a16:creationId xmlns:a16="http://schemas.microsoft.com/office/drawing/2014/main" id="{5768C23E-4E3D-BD43-05F9-2AEB48C2DC9C}"/>
              </a:ext>
            </a:extLst>
          </p:cNvPr>
          <p:cNvSpPr/>
          <p:nvPr/>
        </p:nvSpPr>
        <p:spPr>
          <a:xfrm>
            <a:off x="4792157" y="1854129"/>
            <a:ext cx="2191821" cy="1747966"/>
          </a:xfrm>
          <a:prstGeom prst="diamond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>
                <a:solidFill>
                  <a:schemeClr val="tx1"/>
                </a:solidFill>
              </a:rPr>
              <a:t>¿La temperatura está en un rango de 25°C a 30°C?</a:t>
            </a:r>
            <a:endParaRPr lang="es-419" sz="1400">
              <a:solidFill>
                <a:schemeClr val="tx1"/>
              </a:solidFill>
            </a:endParaRPr>
          </a:p>
        </p:txBody>
      </p:sp>
      <p:cxnSp>
        <p:nvCxnSpPr>
          <p:cNvPr id="43" name="Conector recto de flecha 42">
            <a:extLst>
              <a:ext uri="{FF2B5EF4-FFF2-40B4-BE49-F238E27FC236}">
                <a16:creationId xmlns:a16="http://schemas.microsoft.com/office/drawing/2014/main" id="{B70411F8-5AB7-4B91-F923-18F0A0451DAB}"/>
              </a:ext>
            </a:extLst>
          </p:cNvPr>
          <p:cNvCxnSpPr>
            <a:cxnSpLocks/>
            <a:stCxn id="107" idx="2"/>
            <a:endCxn id="42" idx="1"/>
          </p:cNvCxnSpPr>
          <p:nvPr/>
        </p:nvCxnSpPr>
        <p:spPr>
          <a:xfrm>
            <a:off x="4189602" y="2728112"/>
            <a:ext cx="60255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recto de flecha 45">
            <a:extLst>
              <a:ext uri="{FF2B5EF4-FFF2-40B4-BE49-F238E27FC236}">
                <a16:creationId xmlns:a16="http://schemas.microsoft.com/office/drawing/2014/main" id="{13C5B4A2-4701-BA84-2B44-2F15797DD325}"/>
              </a:ext>
            </a:extLst>
          </p:cNvPr>
          <p:cNvCxnSpPr>
            <a:cxnSpLocks/>
            <a:stCxn id="42" idx="3"/>
          </p:cNvCxnSpPr>
          <p:nvPr/>
        </p:nvCxnSpPr>
        <p:spPr>
          <a:xfrm>
            <a:off x="6983978" y="2728112"/>
            <a:ext cx="48115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ector: angular 49">
            <a:extLst>
              <a:ext uri="{FF2B5EF4-FFF2-40B4-BE49-F238E27FC236}">
                <a16:creationId xmlns:a16="http://schemas.microsoft.com/office/drawing/2014/main" id="{1BB94B15-4E77-AD3A-604B-82B10D9CDE7A}"/>
              </a:ext>
            </a:extLst>
          </p:cNvPr>
          <p:cNvCxnSpPr>
            <a:cxnSpLocks/>
            <a:stCxn id="42" idx="2"/>
            <a:endCxn id="64" idx="1"/>
          </p:cNvCxnSpPr>
          <p:nvPr/>
        </p:nvCxnSpPr>
        <p:spPr>
          <a:xfrm rot="16200000" flipH="1">
            <a:off x="5995523" y="3494640"/>
            <a:ext cx="964080" cy="1178990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CuadroTexto 56">
            <a:extLst>
              <a:ext uri="{FF2B5EF4-FFF2-40B4-BE49-F238E27FC236}">
                <a16:creationId xmlns:a16="http://schemas.microsoft.com/office/drawing/2014/main" id="{4478CEDC-7942-B314-02DF-5AD5F16C21DD}"/>
              </a:ext>
            </a:extLst>
          </p:cNvPr>
          <p:cNvSpPr txBox="1"/>
          <p:nvPr/>
        </p:nvSpPr>
        <p:spPr>
          <a:xfrm>
            <a:off x="7012178" y="2399370"/>
            <a:ext cx="612648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>
                <a:latin typeface="Times New Roman" panose="02020603050405020304" pitchFamily="18" charset="0"/>
                <a:cs typeface="Times New Roman" panose="02020603050405020304" pitchFamily="18" charset="0"/>
              </a:rPr>
              <a:t>Si</a:t>
            </a:r>
            <a:endParaRPr lang="es-419" sz="1400"/>
          </a:p>
        </p:txBody>
      </p:sp>
      <p:sp>
        <p:nvSpPr>
          <p:cNvPr id="59" name="CuadroTexto 58">
            <a:extLst>
              <a:ext uri="{FF2B5EF4-FFF2-40B4-BE49-F238E27FC236}">
                <a16:creationId xmlns:a16="http://schemas.microsoft.com/office/drawing/2014/main" id="{671E27CC-9CB0-2BC6-F18A-555C3CD5F28F}"/>
              </a:ext>
            </a:extLst>
          </p:cNvPr>
          <p:cNvSpPr txBox="1"/>
          <p:nvPr/>
        </p:nvSpPr>
        <p:spPr>
          <a:xfrm>
            <a:off x="6103950" y="4186151"/>
            <a:ext cx="67831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>
                <a:latin typeface="Times New Roman" panose="02020603050405020304" pitchFamily="18" charset="0"/>
                <a:cs typeface="Times New Roman" panose="02020603050405020304" pitchFamily="18" charset="0"/>
              </a:rPr>
              <a:t>No</a:t>
            </a:r>
            <a:endParaRPr lang="es-419" sz="1400"/>
          </a:p>
        </p:txBody>
      </p:sp>
      <p:sp>
        <p:nvSpPr>
          <p:cNvPr id="49" name="Rectángulo 48">
            <a:extLst>
              <a:ext uri="{FF2B5EF4-FFF2-40B4-BE49-F238E27FC236}">
                <a16:creationId xmlns:a16="http://schemas.microsoft.com/office/drawing/2014/main" id="{A0371B23-E53B-FEC6-51DF-445E4032981B}"/>
              </a:ext>
            </a:extLst>
          </p:cNvPr>
          <p:cNvSpPr/>
          <p:nvPr/>
        </p:nvSpPr>
        <p:spPr>
          <a:xfrm>
            <a:off x="7465135" y="2387700"/>
            <a:ext cx="1599984" cy="693387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>
                <a:solidFill>
                  <a:sysClr val="windowText" lastClr="000000"/>
                </a:solidFill>
              </a:rPr>
              <a:t>Mostrar “La temperatura es normal”</a:t>
            </a:r>
            <a:endParaRPr lang="es-419" sz="1400">
              <a:solidFill>
                <a:sysClr val="windowText" lastClr="000000"/>
              </a:solidFill>
            </a:endParaRPr>
          </a:p>
        </p:txBody>
      </p:sp>
      <p:sp>
        <p:nvSpPr>
          <p:cNvPr id="56" name="Rectángulo 55">
            <a:extLst>
              <a:ext uri="{FF2B5EF4-FFF2-40B4-BE49-F238E27FC236}">
                <a16:creationId xmlns:a16="http://schemas.microsoft.com/office/drawing/2014/main" id="{D160BEDE-4550-56AC-90C2-2C55FB53B3E7}"/>
              </a:ext>
            </a:extLst>
          </p:cNvPr>
          <p:cNvSpPr/>
          <p:nvPr/>
        </p:nvSpPr>
        <p:spPr>
          <a:xfrm>
            <a:off x="4872354" y="5734143"/>
            <a:ext cx="1925485" cy="69580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err="1">
                <a:solidFill>
                  <a:sysClr val="windowText" lastClr="000000"/>
                </a:solidFill>
              </a:rPr>
              <a:t>Mostrar:”Encendiendo</a:t>
            </a:r>
            <a:r>
              <a:rPr lang="es-ES" sz="1400">
                <a:solidFill>
                  <a:sysClr val="windowText" lastClr="000000"/>
                </a:solidFill>
              </a:rPr>
              <a:t> el aire acondicionado”</a:t>
            </a:r>
            <a:endParaRPr lang="es-419" sz="1400">
              <a:solidFill>
                <a:sysClr val="windowText" lastClr="000000"/>
              </a:solidFill>
            </a:endParaRPr>
          </a:p>
        </p:txBody>
      </p:sp>
      <p:sp>
        <p:nvSpPr>
          <p:cNvPr id="64" name="Rombo 63">
            <a:extLst>
              <a:ext uri="{FF2B5EF4-FFF2-40B4-BE49-F238E27FC236}">
                <a16:creationId xmlns:a16="http://schemas.microsoft.com/office/drawing/2014/main" id="{21A7BD0D-9B35-6552-841A-C059940CDA42}"/>
              </a:ext>
            </a:extLst>
          </p:cNvPr>
          <p:cNvSpPr/>
          <p:nvPr/>
        </p:nvSpPr>
        <p:spPr>
          <a:xfrm>
            <a:off x="7067058" y="3692192"/>
            <a:ext cx="2405320" cy="1747966"/>
          </a:xfrm>
          <a:prstGeom prst="diamond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>
                <a:solidFill>
                  <a:schemeClr val="tx1"/>
                </a:solidFill>
              </a:rPr>
              <a:t>¿El usuario está conforme con la temperatura?</a:t>
            </a:r>
            <a:endParaRPr lang="es-419" sz="1400">
              <a:solidFill>
                <a:schemeClr val="tx1"/>
              </a:solidFill>
            </a:endParaRPr>
          </a:p>
        </p:txBody>
      </p:sp>
      <p:cxnSp>
        <p:nvCxnSpPr>
          <p:cNvPr id="86" name="Conector recto de flecha 85">
            <a:extLst>
              <a:ext uri="{FF2B5EF4-FFF2-40B4-BE49-F238E27FC236}">
                <a16:creationId xmlns:a16="http://schemas.microsoft.com/office/drawing/2014/main" id="{F580D5D2-D838-A72C-5F92-D0B0DA30FF0F}"/>
              </a:ext>
            </a:extLst>
          </p:cNvPr>
          <p:cNvCxnSpPr>
            <a:cxnSpLocks/>
            <a:stCxn id="49" idx="2"/>
            <a:endCxn id="64" idx="0"/>
          </p:cNvCxnSpPr>
          <p:nvPr/>
        </p:nvCxnSpPr>
        <p:spPr>
          <a:xfrm>
            <a:off x="8265127" y="3081087"/>
            <a:ext cx="4591" cy="61110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Rectángulo 96">
            <a:extLst>
              <a:ext uri="{FF2B5EF4-FFF2-40B4-BE49-F238E27FC236}">
                <a16:creationId xmlns:a16="http://schemas.microsoft.com/office/drawing/2014/main" id="{770AD525-291A-EF99-3B77-0F3518BD9B39}"/>
              </a:ext>
            </a:extLst>
          </p:cNvPr>
          <p:cNvSpPr/>
          <p:nvPr/>
        </p:nvSpPr>
        <p:spPr>
          <a:xfrm>
            <a:off x="10075418" y="4219481"/>
            <a:ext cx="1599984" cy="693387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>
                <a:solidFill>
                  <a:sysClr val="windowText" lastClr="000000"/>
                </a:solidFill>
              </a:rPr>
              <a:t>No hacer nada</a:t>
            </a:r>
            <a:endParaRPr lang="es-419" sz="1400">
              <a:solidFill>
                <a:sysClr val="windowText" lastClr="000000"/>
              </a:solidFill>
            </a:endParaRPr>
          </a:p>
        </p:txBody>
      </p:sp>
      <p:cxnSp>
        <p:nvCxnSpPr>
          <p:cNvPr id="98" name="Conector recto de flecha 97">
            <a:extLst>
              <a:ext uri="{FF2B5EF4-FFF2-40B4-BE49-F238E27FC236}">
                <a16:creationId xmlns:a16="http://schemas.microsoft.com/office/drawing/2014/main" id="{2ADB9542-B1FB-D061-9502-3EEED2C885BA}"/>
              </a:ext>
            </a:extLst>
          </p:cNvPr>
          <p:cNvCxnSpPr>
            <a:cxnSpLocks/>
            <a:stCxn id="64" idx="3"/>
            <a:endCxn id="97" idx="1"/>
          </p:cNvCxnSpPr>
          <p:nvPr/>
        </p:nvCxnSpPr>
        <p:spPr>
          <a:xfrm>
            <a:off x="9472378" y="4566175"/>
            <a:ext cx="60304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ector recto de flecha 102">
            <a:extLst>
              <a:ext uri="{FF2B5EF4-FFF2-40B4-BE49-F238E27FC236}">
                <a16:creationId xmlns:a16="http://schemas.microsoft.com/office/drawing/2014/main" id="{F94FB5F9-3AFB-36B3-33E9-EA38DC3E9FF7}"/>
              </a:ext>
            </a:extLst>
          </p:cNvPr>
          <p:cNvCxnSpPr>
            <a:cxnSpLocks/>
            <a:stCxn id="97" idx="0"/>
            <a:endCxn id="18" idx="4"/>
          </p:cNvCxnSpPr>
          <p:nvPr/>
        </p:nvCxnSpPr>
        <p:spPr>
          <a:xfrm flipH="1" flipV="1">
            <a:off x="10862663" y="3468423"/>
            <a:ext cx="12747" cy="75105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Paralelogramo 106">
            <a:extLst>
              <a:ext uri="{FF2B5EF4-FFF2-40B4-BE49-F238E27FC236}">
                <a16:creationId xmlns:a16="http://schemas.microsoft.com/office/drawing/2014/main" id="{B94DD309-0584-8802-F96C-EB7E974FE926}"/>
              </a:ext>
            </a:extLst>
          </p:cNvPr>
          <p:cNvSpPr/>
          <p:nvPr/>
        </p:nvSpPr>
        <p:spPr>
          <a:xfrm>
            <a:off x="2444177" y="2298879"/>
            <a:ext cx="1852733" cy="858466"/>
          </a:xfrm>
          <a:prstGeom prst="parallelogram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>
                <a:solidFill>
                  <a:schemeClr val="tx1"/>
                </a:solidFill>
              </a:rPr>
              <a:t>Ingrese la temperatura</a:t>
            </a:r>
            <a:endParaRPr lang="es-419" sz="1400">
              <a:solidFill>
                <a:schemeClr val="tx1"/>
              </a:solidFill>
            </a:endParaRPr>
          </a:p>
        </p:txBody>
      </p:sp>
      <p:sp>
        <p:nvSpPr>
          <p:cNvPr id="117" name="Paralelogramo 116">
            <a:extLst>
              <a:ext uri="{FF2B5EF4-FFF2-40B4-BE49-F238E27FC236}">
                <a16:creationId xmlns:a16="http://schemas.microsoft.com/office/drawing/2014/main" id="{71658395-C94E-3480-17B3-1074AA730C03}"/>
              </a:ext>
            </a:extLst>
          </p:cNvPr>
          <p:cNvSpPr/>
          <p:nvPr/>
        </p:nvSpPr>
        <p:spPr>
          <a:xfrm>
            <a:off x="7338760" y="5665604"/>
            <a:ext cx="1852733" cy="858466"/>
          </a:xfrm>
          <a:prstGeom prst="parallelogram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>
                <a:solidFill>
                  <a:schemeClr val="tx1"/>
                </a:solidFill>
              </a:rPr>
              <a:t>Ingrese la temperatura deseada</a:t>
            </a:r>
            <a:endParaRPr lang="es-419" sz="1400">
              <a:solidFill>
                <a:schemeClr val="tx1"/>
              </a:solidFill>
            </a:endParaRPr>
          </a:p>
        </p:txBody>
      </p:sp>
      <p:sp>
        <p:nvSpPr>
          <p:cNvPr id="118" name="Elipse 117">
            <a:extLst>
              <a:ext uri="{FF2B5EF4-FFF2-40B4-BE49-F238E27FC236}">
                <a16:creationId xmlns:a16="http://schemas.microsoft.com/office/drawing/2014/main" id="{59D2D53D-7F0F-27E2-36F6-587955563D66}"/>
              </a:ext>
            </a:extLst>
          </p:cNvPr>
          <p:cNvSpPr/>
          <p:nvPr/>
        </p:nvSpPr>
        <p:spPr>
          <a:xfrm>
            <a:off x="875699" y="5589447"/>
            <a:ext cx="1359692" cy="955246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>
                <a:solidFill>
                  <a:schemeClr val="tx1"/>
                </a:solidFill>
              </a:rPr>
              <a:t>Fin</a:t>
            </a:r>
            <a:endParaRPr lang="es-419" sz="1400">
              <a:solidFill>
                <a:schemeClr val="tx1"/>
              </a:solidFill>
            </a:endParaRPr>
          </a:p>
        </p:txBody>
      </p:sp>
      <p:cxnSp>
        <p:nvCxnSpPr>
          <p:cNvPr id="119" name="Conector recto de flecha 118">
            <a:extLst>
              <a:ext uri="{FF2B5EF4-FFF2-40B4-BE49-F238E27FC236}">
                <a16:creationId xmlns:a16="http://schemas.microsoft.com/office/drawing/2014/main" id="{98B7A820-15E7-3158-DF15-F3C9FF56541B}"/>
              </a:ext>
            </a:extLst>
          </p:cNvPr>
          <p:cNvCxnSpPr>
            <a:cxnSpLocks/>
            <a:stCxn id="64" idx="2"/>
            <a:endCxn id="117" idx="0"/>
          </p:cNvCxnSpPr>
          <p:nvPr/>
        </p:nvCxnSpPr>
        <p:spPr>
          <a:xfrm flipH="1">
            <a:off x="8265127" y="5440158"/>
            <a:ext cx="4591" cy="22544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Conector recto de flecha 125">
            <a:extLst>
              <a:ext uri="{FF2B5EF4-FFF2-40B4-BE49-F238E27FC236}">
                <a16:creationId xmlns:a16="http://schemas.microsoft.com/office/drawing/2014/main" id="{47123E34-A7A3-0BBE-D2BD-AD9C851C00CF}"/>
              </a:ext>
            </a:extLst>
          </p:cNvPr>
          <p:cNvCxnSpPr>
            <a:cxnSpLocks/>
            <a:stCxn id="56" idx="1"/>
            <a:endCxn id="138" idx="3"/>
          </p:cNvCxnSpPr>
          <p:nvPr/>
        </p:nvCxnSpPr>
        <p:spPr>
          <a:xfrm flipH="1" flipV="1">
            <a:off x="4392112" y="6076198"/>
            <a:ext cx="480242" cy="585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Conector recto de flecha 134">
            <a:extLst>
              <a:ext uri="{FF2B5EF4-FFF2-40B4-BE49-F238E27FC236}">
                <a16:creationId xmlns:a16="http://schemas.microsoft.com/office/drawing/2014/main" id="{0AC48BED-9603-9182-7C4D-AA0DA3D5D8B2}"/>
              </a:ext>
            </a:extLst>
          </p:cNvPr>
          <p:cNvCxnSpPr>
            <a:cxnSpLocks/>
            <a:stCxn id="117" idx="5"/>
            <a:endCxn id="56" idx="3"/>
          </p:cNvCxnSpPr>
          <p:nvPr/>
        </p:nvCxnSpPr>
        <p:spPr>
          <a:xfrm flipH="1" flipV="1">
            <a:off x="6797839" y="6082048"/>
            <a:ext cx="648229" cy="1278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Rectángulo 137">
            <a:extLst>
              <a:ext uri="{FF2B5EF4-FFF2-40B4-BE49-F238E27FC236}">
                <a16:creationId xmlns:a16="http://schemas.microsoft.com/office/drawing/2014/main" id="{8AEB50AA-65A0-C10E-B0F7-C9069F871946}"/>
              </a:ext>
            </a:extLst>
          </p:cNvPr>
          <p:cNvSpPr/>
          <p:nvPr/>
        </p:nvSpPr>
        <p:spPr>
          <a:xfrm>
            <a:off x="2660165" y="5722444"/>
            <a:ext cx="1731947" cy="70750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>
                <a:solidFill>
                  <a:sysClr val="windowText" lastClr="000000"/>
                </a:solidFill>
              </a:rPr>
              <a:t>Mostrar ”Espera que el espacio se acondicione”</a:t>
            </a:r>
            <a:endParaRPr lang="es-419" sz="1400">
              <a:solidFill>
                <a:sysClr val="windowText" lastClr="000000"/>
              </a:solidFill>
            </a:endParaRPr>
          </a:p>
        </p:txBody>
      </p:sp>
      <p:cxnSp>
        <p:nvCxnSpPr>
          <p:cNvPr id="142" name="Conector recto de flecha 141">
            <a:extLst>
              <a:ext uri="{FF2B5EF4-FFF2-40B4-BE49-F238E27FC236}">
                <a16:creationId xmlns:a16="http://schemas.microsoft.com/office/drawing/2014/main" id="{A9D67DB8-1784-E04A-1BC7-8E22003833B3}"/>
              </a:ext>
            </a:extLst>
          </p:cNvPr>
          <p:cNvCxnSpPr>
            <a:cxnSpLocks/>
            <a:stCxn id="138" idx="1"/>
            <a:endCxn id="118" idx="6"/>
          </p:cNvCxnSpPr>
          <p:nvPr/>
        </p:nvCxnSpPr>
        <p:spPr>
          <a:xfrm flipH="1" flipV="1">
            <a:off x="2235391" y="6067070"/>
            <a:ext cx="424774" cy="912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CuadroTexto 145">
            <a:extLst>
              <a:ext uri="{FF2B5EF4-FFF2-40B4-BE49-F238E27FC236}">
                <a16:creationId xmlns:a16="http://schemas.microsoft.com/office/drawing/2014/main" id="{0D923430-287C-7DF4-8020-19ADEDEC3149}"/>
              </a:ext>
            </a:extLst>
          </p:cNvPr>
          <p:cNvSpPr txBox="1"/>
          <p:nvPr/>
        </p:nvSpPr>
        <p:spPr>
          <a:xfrm>
            <a:off x="9562815" y="4259468"/>
            <a:ext cx="612648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>
                <a:latin typeface="Times New Roman" panose="02020603050405020304" pitchFamily="18" charset="0"/>
                <a:cs typeface="Times New Roman" panose="02020603050405020304" pitchFamily="18" charset="0"/>
              </a:rPr>
              <a:t>Si</a:t>
            </a:r>
            <a:endParaRPr lang="es-419" sz="1400"/>
          </a:p>
        </p:txBody>
      </p:sp>
      <p:sp>
        <p:nvSpPr>
          <p:cNvPr id="147" name="CuadroTexto 146">
            <a:extLst>
              <a:ext uri="{FF2B5EF4-FFF2-40B4-BE49-F238E27FC236}">
                <a16:creationId xmlns:a16="http://schemas.microsoft.com/office/drawing/2014/main" id="{3D9E0E3A-F44F-6859-5148-E7BDA2A3EDD1}"/>
              </a:ext>
            </a:extLst>
          </p:cNvPr>
          <p:cNvSpPr txBox="1"/>
          <p:nvPr/>
        </p:nvSpPr>
        <p:spPr>
          <a:xfrm>
            <a:off x="8341845" y="5412925"/>
            <a:ext cx="67831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>
                <a:latin typeface="Times New Roman" panose="02020603050405020304" pitchFamily="18" charset="0"/>
                <a:cs typeface="Times New Roman" panose="02020603050405020304" pitchFamily="18" charset="0"/>
              </a:rPr>
              <a:t>No</a:t>
            </a:r>
            <a:endParaRPr lang="es-419" sz="1400"/>
          </a:p>
        </p:txBody>
      </p:sp>
    </p:spTree>
    <p:extLst>
      <p:ext uri="{BB962C8B-B14F-4D97-AF65-F5344CB8AC3E}">
        <p14:creationId xmlns:p14="http://schemas.microsoft.com/office/powerpoint/2010/main" val="4184077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3" grpId="0" animBg="1"/>
      <p:bldP spid="18" grpId="0" animBg="1"/>
      <p:bldP spid="42" grpId="0" animBg="1"/>
      <p:bldP spid="57" grpId="0"/>
      <p:bldP spid="59" grpId="0"/>
      <p:bldP spid="49" grpId="0" animBg="1"/>
      <p:bldP spid="56" grpId="0" animBg="1"/>
      <p:bldP spid="64" grpId="0" animBg="1"/>
      <p:bldP spid="97" grpId="0" animBg="1"/>
      <p:bldP spid="107" grpId="0" animBg="1"/>
      <p:bldP spid="117" grpId="0" animBg="1"/>
      <p:bldP spid="118" grpId="0" animBg="1"/>
      <p:bldP spid="138" grpId="0" animBg="1"/>
      <p:bldP spid="146" grpId="0"/>
      <p:bldP spid="14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C303756-A60F-5065-C0E7-FE7A3153E2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0349BA88-10F4-A942-30C9-BE53C7E88B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1192" y="1412436"/>
            <a:ext cx="2405320" cy="2605007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081F9097-6502-7DB8-C67D-CD79CA6E1D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6941" y="1334130"/>
            <a:ext cx="2405320" cy="2605007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42142B98-06C5-C3B0-A787-1CBAF0D745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1211" y="1286869"/>
            <a:ext cx="2405320" cy="2605007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D5C0715D-6BF9-CA1B-F256-CAE750974FC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911" y="1183439"/>
            <a:ext cx="2405320" cy="2605007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1CC3ECBE-5752-AAFB-DC91-B7FABB11388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2560"/>
            <a:ext cx="12192000" cy="6832879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40E8EA00-AFFB-D8F1-16D0-0FB7AAC58AD7}"/>
              </a:ext>
            </a:extLst>
          </p:cNvPr>
          <p:cNvSpPr txBox="1"/>
          <p:nvPr/>
        </p:nvSpPr>
        <p:spPr>
          <a:xfrm>
            <a:off x="3038475" y="1167962"/>
            <a:ext cx="7318659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200" b="1">
                <a:latin typeface="Times New Roman" panose="02020603050405020304" pitchFamily="18" charset="0"/>
                <a:cs typeface="Times New Roman" panose="02020603050405020304" pitchFamily="18" charset="0"/>
              </a:rPr>
              <a:t>Cómo se vería el ejemplo anterior en pseudocódigo</a:t>
            </a:r>
            <a:endParaRPr lang="es-ES" sz="2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s-ES" sz="2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s-ES" sz="2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9497FEEE-641F-5742-B883-7275DBC844F4}"/>
              </a:ext>
            </a:extLst>
          </p:cNvPr>
          <p:cNvSpPr txBox="1"/>
          <p:nvPr/>
        </p:nvSpPr>
        <p:spPr>
          <a:xfrm>
            <a:off x="2409739" y="1760705"/>
            <a:ext cx="7062923" cy="46166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>
                <a:latin typeface="Times New Roman" panose="02020603050405020304" pitchFamily="18" charset="0"/>
                <a:cs typeface="Times New Roman" panose="02020603050405020304" pitchFamily="18" charset="0"/>
              </a:rPr>
              <a:t>INICIO</a:t>
            </a:r>
          </a:p>
          <a:p>
            <a:r>
              <a:rPr lang="es-ES" sz="1400">
                <a:latin typeface="Times New Roman" panose="02020603050405020304" pitchFamily="18" charset="0"/>
                <a:cs typeface="Times New Roman" panose="02020603050405020304" pitchFamily="18" charset="0"/>
              </a:rPr>
              <a:t>    Escribir "Ingrese la temperatura actual del espacio:"</a:t>
            </a:r>
          </a:p>
          <a:p>
            <a:r>
              <a:rPr lang="es-ES" sz="1400">
                <a:latin typeface="Times New Roman" panose="02020603050405020304" pitchFamily="18" charset="0"/>
                <a:cs typeface="Times New Roman" panose="02020603050405020304" pitchFamily="18" charset="0"/>
              </a:rPr>
              <a:t>    Leer </a:t>
            </a:r>
            <a:r>
              <a:rPr lang="es-ES" sz="1400" err="1">
                <a:latin typeface="Times New Roman" panose="02020603050405020304" pitchFamily="18" charset="0"/>
                <a:cs typeface="Times New Roman" panose="02020603050405020304" pitchFamily="18" charset="0"/>
              </a:rPr>
              <a:t>temperatura_actual</a:t>
            </a:r>
            <a:endParaRPr lang="es-ES"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s-ES" sz="140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</a:p>
          <a:p>
            <a:r>
              <a:rPr lang="es-ES" sz="1400">
                <a:latin typeface="Times New Roman" panose="02020603050405020304" pitchFamily="18" charset="0"/>
                <a:cs typeface="Times New Roman" panose="02020603050405020304" pitchFamily="18" charset="0"/>
              </a:rPr>
              <a:t>    Si </a:t>
            </a:r>
            <a:r>
              <a:rPr lang="es-ES" sz="1400" err="1">
                <a:latin typeface="Times New Roman" panose="02020603050405020304" pitchFamily="18" charset="0"/>
                <a:cs typeface="Times New Roman" panose="02020603050405020304" pitchFamily="18" charset="0"/>
              </a:rPr>
              <a:t>temperatura_actual</a:t>
            </a:r>
            <a:r>
              <a:rPr lang="es-ES" sz="1400">
                <a:latin typeface="Times New Roman" panose="02020603050405020304" pitchFamily="18" charset="0"/>
                <a:cs typeface="Times New Roman" panose="02020603050405020304" pitchFamily="18" charset="0"/>
              </a:rPr>
              <a:t> &gt;= 25 y </a:t>
            </a:r>
            <a:r>
              <a:rPr lang="es-ES" sz="1400" err="1">
                <a:latin typeface="Times New Roman" panose="02020603050405020304" pitchFamily="18" charset="0"/>
                <a:cs typeface="Times New Roman" panose="02020603050405020304" pitchFamily="18" charset="0"/>
              </a:rPr>
              <a:t>temperatura_actual</a:t>
            </a:r>
            <a:r>
              <a:rPr lang="es-ES" sz="1400">
                <a:latin typeface="Times New Roman" panose="02020603050405020304" pitchFamily="18" charset="0"/>
                <a:cs typeface="Times New Roman" panose="02020603050405020304" pitchFamily="18" charset="0"/>
              </a:rPr>
              <a:t> &lt;= 30 entonces</a:t>
            </a:r>
          </a:p>
          <a:p>
            <a:r>
              <a:rPr lang="es-ES" sz="1400">
                <a:latin typeface="Times New Roman" panose="02020603050405020304" pitchFamily="18" charset="0"/>
                <a:cs typeface="Times New Roman" panose="02020603050405020304" pitchFamily="18" charset="0"/>
              </a:rPr>
              <a:t>        Escribir "La temperatura es normal"</a:t>
            </a:r>
          </a:p>
          <a:p>
            <a:r>
              <a:rPr lang="es-ES" sz="1400">
                <a:latin typeface="Times New Roman" panose="02020603050405020304" pitchFamily="18" charset="0"/>
                <a:cs typeface="Times New Roman" panose="02020603050405020304" pitchFamily="18" charset="0"/>
              </a:rPr>
              <a:t>    Sino</a:t>
            </a:r>
          </a:p>
          <a:p>
            <a:r>
              <a:rPr lang="es-ES" sz="1400">
                <a:latin typeface="Times New Roman" panose="02020603050405020304" pitchFamily="18" charset="0"/>
                <a:cs typeface="Times New Roman" panose="02020603050405020304" pitchFamily="18" charset="0"/>
              </a:rPr>
              <a:t>        Escribir "¿Está conforme con la temperatura actual? (Sí/No):"</a:t>
            </a:r>
          </a:p>
          <a:p>
            <a:r>
              <a:rPr lang="es-ES" sz="1400">
                <a:latin typeface="Times New Roman" panose="02020603050405020304" pitchFamily="18" charset="0"/>
                <a:cs typeface="Times New Roman" panose="02020603050405020304" pitchFamily="18" charset="0"/>
              </a:rPr>
              <a:t>        Leer </a:t>
            </a:r>
            <a:r>
              <a:rPr lang="es-ES" sz="1400" err="1">
                <a:latin typeface="Times New Roman" panose="02020603050405020304" pitchFamily="18" charset="0"/>
                <a:cs typeface="Times New Roman" panose="02020603050405020304" pitchFamily="18" charset="0"/>
              </a:rPr>
              <a:t>respuesta_usuario</a:t>
            </a:r>
            <a:endParaRPr lang="es-ES"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s-ES" sz="140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</a:p>
          <a:p>
            <a:r>
              <a:rPr lang="es-ES" sz="1400">
                <a:latin typeface="Times New Roman" panose="02020603050405020304" pitchFamily="18" charset="0"/>
                <a:cs typeface="Times New Roman" panose="02020603050405020304" pitchFamily="18" charset="0"/>
              </a:rPr>
              <a:t>        Si </a:t>
            </a:r>
            <a:r>
              <a:rPr lang="es-ES" sz="1400" err="1">
                <a:latin typeface="Times New Roman" panose="02020603050405020304" pitchFamily="18" charset="0"/>
                <a:cs typeface="Times New Roman" panose="02020603050405020304" pitchFamily="18" charset="0"/>
              </a:rPr>
              <a:t>respuesta_usuario</a:t>
            </a:r>
            <a:r>
              <a:rPr lang="es-ES" sz="1400">
                <a:latin typeface="Times New Roman" panose="02020603050405020304" pitchFamily="18" charset="0"/>
                <a:cs typeface="Times New Roman" panose="02020603050405020304" pitchFamily="18" charset="0"/>
              </a:rPr>
              <a:t> == "Sí" entonces</a:t>
            </a:r>
          </a:p>
          <a:p>
            <a:r>
              <a:rPr lang="es-ES" sz="140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Escribir "No se realizará ninguna acción adicional"</a:t>
            </a:r>
          </a:p>
          <a:p>
            <a:r>
              <a:rPr lang="es-ES" sz="1400">
                <a:latin typeface="Times New Roman" panose="02020603050405020304" pitchFamily="18" charset="0"/>
                <a:cs typeface="Times New Roman" panose="02020603050405020304" pitchFamily="18" charset="0"/>
              </a:rPr>
              <a:t>        Sino</a:t>
            </a:r>
          </a:p>
          <a:p>
            <a:r>
              <a:rPr lang="es-ES" sz="140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Escribir "Ingrese la temperatura deseada:"</a:t>
            </a:r>
          </a:p>
          <a:p>
            <a:r>
              <a:rPr lang="es-ES" sz="140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Leer </a:t>
            </a:r>
            <a:r>
              <a:rPr lang="es-ES" sz="1400" err="1">
                <a:latin typeface="Times New Roman" panose="02020603050405020304" pitchFamily="18" charset="0"/>
                <a:cs typeface="Times New Roman" panose="02020603050405020304" pitchFamily="18" charset="0"/>
              </a:rPr>
              <a:t>temperatura_deseada</a:t>
            </a:r>
            <a:endParaRPr lang="es-ES"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s-ES" sz="140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Escribir "Encendiendo aire acondicionado para ajustar la temperatura..."</a:t>
            </a:r>
          </a:p>
          <a:p>
            <a:r>
              <a:rPr lang="es-ES" sz="140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Escribir "Espere que el espacio se acondicione"</a:t>
            </a:r>
          </a:p>
          <a:p>
            <a:r>
              <a:rPr lang="es-ES" sz="140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s-ES" sz="1400" err="1">
                <a:latin typeface="Times New Roman" panose="02020603050405020304" pitchFamily="18" charset="0"/>
                <a:cs typeface="Times New Roman" panose="02020603050405020304" pitchFamily="18" charset="0"/>
              </a:rPr>
              <a:t>FinSi</a:t>
            </a:r>
            <a:endParaRPr lang="es-ES"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s-ES" sz="1400">
                <a:latin typeface="Times New Roman" panose="02020603050405020304" pitchFamily="18" charset="0"/>
                <a:cs typeface="Times New Roman" panose="02020603050405020304" pitchFamily="18" charset="0"/>
              </a:rPr>
              <a:t>FIN</a:t>
            </a:r>
          </a:p>
          <a:p>
            <a:endParaRPr lang="es-ES"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s-ES" sz="1400" b="0" i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  <a:endParaRPr lang="es-419"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8729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14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6250" y="2042160"/>
            <a:ext cx="5429250" cy="43395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4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31098" y="2651944"/>
            <a:ext cx="266700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4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549675" y="3251978"/>
            <a:ext cx="266700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4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499574" y="3899535"/>
            <a:ext cx="266700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4" descr="image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499574" y="4724472"/>
            <a:ext cx="266700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4" descr="image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880574" y="3802440"/>
            <a:ext cx="3362325" cy="62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4" descr="image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873525" y="4620197"/>
            <a:ext cx="2524125" cy="62865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4"/>
          <p:cNvSpPr txBox="1"/>
          <p:nvPr/>
        </p:nvSpPr>
        <p:spPr>
          <a:xfrm>
            <a:off x="540258" y="1070610"/>
            <a:ext cx="11715750" cy="542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1" i="0" u="none" strike="noStrike" cap="none">
                <a:solidFill>
                  <a:srgbClr val="1E293B"/>
                </a:solidFill>
                <a:latin typeface="Montserrat"/>
                <a:ea typeface="Montserrat"/>
                <a:cs typeface="Montserrat"/>
                <a:sym typeface="Montserrat"/>
              </a:rPr>
              <a:t>Ejemplo: Autenticación de Usuario</a:t>
            </a:r>
            <a:endParaRPr/>
          </a:p>
        </p:txBody>
      </p:sp>
      <p:sp>
        <p:nvSpPr>
          <p:cNvPr id="112" name="Google Shape;112;p14"/>
          <p:cNvSpPr/>
          <p:nvPr/>
        </p:nvSpPr>
        <p:spPr>
          <a:xfrm>
            <a:off x="540258" y="1727835"/>
            <a:ext cx="11239500" cy="28575"/>
          </a:xfrm>
          <a:prstGeom prst="rect">
            <a:avLst/>
          </a:prstGeom>
          <a:solidFill>
            <a:srgbClr val="00AA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14"/>
          <p:cNvSpPr txBox="1"/>
          <p:nvPr/>
        </p:nvSpPr>
        <p:spPr>
          <a:xfrm>
            <a:off x="826008" y="2327910"/>
            <a:ext cx="5100637" cy="219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9075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4" b="1" i="0" u="none" strike="noStrike" cap="none">
                <a:solidFill>
                  <a:srgbClr val="003366"/>
                </a:solidFill>
                <a:latin typeface="Montserrat"/>
                <a:ea typeface="Montserrat"/>
                <a:cs typeface="Montserrat"/>
                <a:sym typeface="Montserrat"/>
              </a:rPr>
              <a:t>Escenario</a:t>
            </a:r>
            <a:endParaRPr/>
          </a:p>
        </p:txBody>
      </p:sp>
      <p:sp>
        <p:nvSpPr>
          <p:cNvPr id="114" name="Google Shape;114;p14"/>
          <p:cNvSpPr txBox="1"/>
          <p:nvPr/>
        </p:nvSpPr>
        <p:spPr>
          <a:xfrm>
            <a:off x="826008" y="2737485"/>
            <a:ext cx="485775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1" i="0" u="none" strike="noStrike" cap="none">
                <a:solidFill>
                  <a:srgbClr val="334155"/>
                </a:solidFill>
                <a:latin typeface="Open Sans"/>
                <a:ea typeface="Open Sans"/>
                <a:cs typeface="Open Sans"/>
                <a:sym typeface="Open Sans"/>
              </a:rPr>
              <a:t>Objetivo:</a:t>
            </a:r>
            <a:r>
              <a:rPr lang="en-US" sz="1350" b="0" i="0" u="none" strike="noStrike" cap="none">
                <a:solidFill>
                  <a:srgbClr val="334155"/>
                </a:solidFill>
                <a:latin typeface="Open Sans"/>
                <a:ea typeface="Open Sans"/>
                <a:cs typeface="Open Sans"/>
                <a:sym typeface="Open Sans"/>
              </a:rPr>
              <a:t> Modelar el proceso de inicio de sesión seguro.</a:t>
            </a:r>
            <a:endParaRPr/>
          </a:p>
        </p:txBody>
      </p:sp>
      <p:sp>
        <p:nvSpPr>
          <p:cNvPr id="115" name="Google Shape;115;p14"/>
          <p:cNvSpPr/>
          <p:nvPr/>
        </p:nvSpPr>
        <p:spPr>
          <a:xfrm>
            <a:off x="826008" y="3185160"/>
            <a:ext cx="4857750" cy="9525"/>
          </a:xfrm>
          <a:prstGeom prst="rect">
            <a:avLst/>
          </a:prstGeom>
          <a:solidFill>
            <a:srgbClr val="CBD5E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14"/>
          <p:cNvSpPr txBox="1"/>
          <p:nvPr/>
        </p:nvSpPr>
        <p:spPr>
          <a:xfrm>
            <a:off x="826008" y="3385185"/>
            <a:ext cx="485775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1" i="0" u="none" strike="noStrike" cap="none">
                <a:solidFill>
                  <a:srgbClr val="334155"/>
                </a:solidFill>
                <a:latin typeface="Open Sans"/>
                <a:ea typeface="Open Sans"/>
                <a:cs typeface="Open Sans"/>
                <a:sym typeface="Open Sans"/>
              </a:rPr>
              <a:t>Entradas:</a:t>
            </a:r>
            <a:b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350" b="0" i="0" u="none" strike="noStrike" cap="none">
                <a:solidFill>
                  <a:srgbClr val="334155"/>
                </a:solidFill>
                <a:latin typeface="Open Sans"/>
                <a:ea typeface="Open Sans"/>
                <a:cs typeface="Open Sans"/>
                <a:sym typeface="Open Sans"/>
              </a:rPr>
              <a:t> Usuario, Contraseña.</a:t>
            </a:r>
            <a:endParaRPr/>
          </a:p>
        </p:txBody>
      </p:sp>
      <p:sp>
        <p:nvSpPr>
          <p:cNvPr id="117" name="Google Shape;117;p14"/>
          <p:cNvSpPr txBox="1"/>
          <p:nvPr/>
        </p:nvSpPr>
        <p:spPr>
          <a:xfrm>
            <a:off x="826008" y="4042410"/>
            <a:ext cx="485775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1" i="0" u="none" strike="noStrike" cap="none">
                <a:solidFill>
                  <a:srgbClr val="334155"/>
                </a:solidFill>
                <a:latin typeface="Open Sans"/>
                <a:ea typeface="Open Sans"/>
                <a:cs typeface="Open Sans"/>
                <a:sym typeface="Open Sans"/>
              </a:rPr>
              <a:t>Salidas Posibles:</a:t>
            </a:r>
            <a:endParaRPr/>
          </a:p>
        </p:txBody>
      </p:sp>
      <p:sp>
        <p:nvSpPr>
          <p:cNvPr id="118" name="Google Shape;118;p14"/>
          <p:cNvSpPr txBox="1"/>
          <p:nvPr/>
        </p:nvSpPr>
        <p:spPr>
          <a:xfrm>
            <a:off x="6541008" y="2042160"/>
            <a:ext cx="5500687" cy="219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4" b="1" i="0" u="none" strike="noStrike" cap="none">
                <a:solidFill>
                  <a:srgbClr val="003366"/>
                </a:solidFill>
                <a:latin typeface="Montserrat"/>
                <a:ea typeface="Montserrat"/>
                <a:cs typeface="Montserrat"/>
                <a:sym typeface="Montserrat"/>
              </a:rPr>
              <a:t>Lógica del Proceso</a:t>
            </a:r>
            <a:endParaRPr/>
          </a:p>
        </p:txBody>
      </p:sp>
      <p:pic>
        <p:nvPicPr>
          <p:cNvPr id="119" name="Google Shape;119;p14" descr="image.png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826008" y="2346960"/>
            <a:ext cx="219075" cy="178296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4"/>
          <p:cNvSpPr txBox="1"/>
          <p:nvPr/>
        </p:nvSpPr>
        <p:spPr>
          <a:xfrm>
            <a:off x="1207008" y="4442460"/>
            <a:ext cx="447675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240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>
                <a:solidFill>
                  <a:srgbClr val="15803D"/>
                </a:solidFill>
                <a:latin typeface="Open Sans"/>
                <a:ea typeface="Open Sans"/>
                <a:cs typeface="Open Sans"/>
                <a:sym typeface="Open Sans"/>
              </a:rPr>
              <a:t>Acceso Concedido</a:t>
            </a:r>
            <a:endParaRPr/>
          </a:p>
        </p:txBody>
      </p:sp>
      <p:sp>
        <p:nvSpPr>
          <p:cNvPr id="121" name="Google Shape;121;p14"/>
          <p:cNvSpPr txBox="1"/>
          <p:nvPr/>
        </p:nvSpPr>
        <p:spPr>
          <a:xfrm>
            <a:off x="1207008" y="4699635"/>
            <a:ext cx="447675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3825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>
                <a:solidFill>
                  <a:srgbClr val="B91C1C"/>
                </a:solidFill>
                <a:latin typeface="Open Sans"/>
                <a:ea typeface="Open Sans"/>
                <a:cs typeface="Open Sans"/>
                <a:sym typeface="Open Sans"/>
              </a:rPr>
              <a:t>Mensaje de Error</a:t>
            </a:r>
            <a:endParaRPr/>
          </a:p>
        </p:txBody>
      </p:sp>
      <p:sp>
        <p:nvSpPr>
          <p:cNvPr id="122" name="Google Shape;122;p14"/>
          <p:cNvSpPr txBox="1"/>
          <p:nvPr/>
        </p:nvSpPr>
        <p:spPr>
          <a:xfrm>
            <a:off x="1207008" y="4956810"/>
            <a:ext cx="447675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45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>
                <a:solidFill>
                  <a:srgbClr val="B91C1C"/>
                </a:solidFill>
                <a:latin typeface="Open Sans"/>
                <a:ea typeface="Open Sans"/>
                <a:cs typeface="Open Sans"/>
                <a:sym typeface="Open Sans"/>
              </a:rPr>
              <a:t>Cuenta Bloqueada</a:t>
            </a:r>
            <a:endParaRPr/>
          </a:p>
        </p:txBody>
      </p:sp>
      <p:sp>
        <p:nvSpPr>
          <p:cNvPr id="123" name="Google Shape;123;p14"/>
          <p:cNvSpPr txBox="1"/>
          <p:nvPr/>
        </p:nvSpPr>
        <p:spPr>
          <a:xfrm>
            <a:off x="6930675" y="2666297"/>
            <a:ext cx="1457325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Inicio</a:t>
            </a:r>
            <a:r>
              <a:rPr lang="en-US" sz="1350" b="0" i="0" u="none" strike="noStrike" cap="none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del </a:t>
            </a:r>
            <a:r>
              <a:rPr lang="en-US" sz="1350" b="0" i="0" u="none" strike="noStrike" cap="none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sistema</a:t>
            </a:r>
            <a:r>
              <a:rPr lang="en-US" sz="1350" b="0" i="0" u="none" strike="noStrike" cap="none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dirty="0"/>
          </a:p>
        </p:txBody>
      </p:sp>
      <p:sp>
        <p:nvSpPr>
          <p:cNvPr id="124" name="Google Shape;124;p14"/>
          <p:cNvSpPr txBox="1"/>
          <p:nvPr/>
        </p:nvSpPr>
        <p:spPr>
          <a:xfrm>
            <a:off x="6930675" y="3269040"/>
            <a:ext cx="2466975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Solicitar</a:t>
            </a:r>
            <a:r>
              <a:rPr lang="en-US" sz="1350" b="0" i="0" u="none" strike="noStrike" cap="none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350" b="0" i="1" u="none" strike="noStrike" cap="none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Usuario</a:t>
            </a:r>
            <a:r>
              <a:rPr lang="en-US" sz="1350" b="0" i="0" u="none" strike="noStrike" cap="none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y </a:t>
            </a:r>
            <a:r>
              <a:rPr lang="en-US" sz="1350" b="0" i="1" u="none" strike="noStrike" cap="none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Contraseña</a:t>
            </a:r>
            <a:r>
              <a:rPr lang="en-US" sz="1350" b="0" i="0" u="none" strike="noStrike" cap="none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dirty="0"/>
          </a:p>
        </p:txBody>
      </p:sp>
      <p:pic>
        <p:nvPicPr>
          <p:cNvPr id="125" name="Google Shape;125;p14" descr="image.png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1207008" y="4485322"/>
            <a:ext cx="152400" cy="18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4" descr="image.png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1207008" y="4742497"/>
            <a:ext cx="123825" cy="18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4" descr="image.png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1207008" y="4999672"/>
            <a:ext cx="171450" cy="180975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4"/>
          <p:cNvSpPr txBox="1"/>
          <p:nvPr/>
        </p:nvSpPr>
        <p:spPr>
          <a:xfrm>
            <a:off x="6985348" y="3926265"/>
            <a:ext cx="333375" cy="187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SÍ:</a:t>
            </a:r>
            <a:endParaRPr dirty="0"/>
          </a:p>
        </p:txBody>
      </p:sp>
      <p:sp>
        <p:nvSpPr>
          <p:cNvPr id="129" name="Google Shape;129;p14"/>
          <p:cNvSpPr txBox="1"/>
          <p:nvPr/>
        </p:nvSpPr>
        <p:spPr>
          <a:xfrm>
            <a:off x="6985348" y="4145590"/>
            <a:ext cx="471678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NO:</a:t>
            </a:r>
            <a:endParaRPr dirty="0"/>
          </a:p>
        </p:txBody>
      </p:sp>
      <p:sp>
        <p:nvSpPr>
          <p:cNvPr id="130" name="Google Shape;130;p14"/>
          <p:cNvSpPr txBox="1"/>
          <p:nvPr/>
        </p:nvSpPr>
        <p:spPr>
          <a:xfrm>
            <a:off x="6978299" y="4724472"/>
            <a:ext cx="424052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SÍ:</a:t>
            </a:r>
            <a:endParaRPr dirty="0"/>
          </a:p>
        </p:txBody>
      </p:sp>
      <p:sp>
        <p:nvSpPr>
          <p:cNvPr id="131" name="Google Shape;131;p14"/>
          <p:cNvSpPr txBox="1"/>
          <p:nvPr/>
        </p:nvSpPr>
        <p:spPr>
          <a:xfrm>
            <a:off x="6977536" y="4934521"/>
            <a:ext cx="424052" cy="184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NO: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758608BC-D135-3952-FCDA-0F44F5D7DE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1192" y="1412436"/>
            <a:ext cx="2405320" cy="2605007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B849383E-087E-ED41-E8E5-BAAEC0E560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3804" y="3841660"/>
            <a:ext cx="2190048" cy="2371863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225B93AD-1553-D8CC-93F3-3012640D06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1973" y="3742035"/>
            <a:ext cx="2405320" cy="2605007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EFBD22CF-BEED-2DD1-40DF-2CE2CD707A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6941" y="1334130"/>
            <a:ext cx="2405320" cy="2605007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3FF2DA3B-0116-537A-2249-51A2D9605E6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8962" y="1657339"/>
            <a:ext cx="2405320" cy="2605007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900031E8-6C9E-0273-ABB5-AD5BBA60032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939" y="3608516"/>
            <a:ext cx="2363633" cy="2559859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7CBA9D42-52B7-AF3E-04AF-D9CF588E6F3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2497" y="3841660"/>
            <a:ext cx="2405320" cy="2605007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7A96831C-51AE-AD44-FD59-1067438E329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1211" y="1657338"/>
            <a:ext cx="2405320" cy="2605007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E0D8FD56-1589-DA92-C5A8-DCBF3696EB3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911" y="1553908"/>
            <a:ext cx="2405320" cy="2605007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2B91C210-D903-6B8A-7CD4-9F77B88C1B6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2560"/>
            <a:ext cx="12192000" cy="6832879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4923E7FD-A9EC-9B82-F517-6A05492B2425}"/>
              </a:ext>
            </a:extLst>
          </p:cNvPr>
          <p:cNvSpPr txBox="1"/>
          <p:nvPr/>
        </p:nvSpPr>
        <p:spPr>
          <a:xfrm>
            <a:off x="765462" y="2578098"/>
            <a:ext cx="15536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Contenido</a:t>
            </a:r>
            <a:endParaRPr lang="es-CO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1941461A-9F52-B608-49EA-55D4E89FB01E}"/>
              </a:ext>
            </a:extLst>
          </p:cNvPr>
          <p:cNvSpPr txBox="1"/>
          <p:nvPr/>
        </p:nvSpPr>
        <p:spPr>
          <a:xfrm>
            <a:off x="603307" y="3048539"/>
            <a:ext cx="11461089" cy="539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200">
                <a:latin typeface="Times New Roman" panose="02020603050405020304" pitchFamily="18" charset="0"/>
                <a:cs typeface="Times New Roman" panose="02020603050405020304" pitchFamily="18" charset="0"/>
              </a:rPr>
              <a:t>Conceptos Básicos de Algoritmos</a:t>
            </a:r>
          </a:p>
        </p:txBody>
      </p:sp>
    </p:spTree>
    <p:extLst>
      <p:ext uri="{BB962C8B-B14F-4D97-AF65-F5344CB8AC3E}">
        <p14:creationId xmlns:p14="http://schemas.microsoft.com/office/powerpoint/2010/main" val="4134757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15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86500" y="1533525"/>
            <a:ext cx="5429250" cy="476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5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6250" y="3038475"/>
            <a:ext cx="6317742" cy="219075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5"/>
          <p:cNvSpPr txBox="1"/>
          <p:nvPr/>
        </p:nvSpPr>
        <p:spPr>
          <a:xfrm>
            <a:off x="557212" y="1090612"/>
            <a:ext cx="11715750" cy="542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1" i="0" u="none" strike="noStrike" cap="none" dirty="0" err="1">
                <a:solidFill>
                  <a:srgbClr val="1E293B"/>
                </a:solidFill>
                <a:latin typeface="Montserrat"/>
                <a:ea typeface="Montserrat"/>
                <a:cs typeface="Montserrat"/>
                <a:sym typeface="Montserrat"/>
              </a:rPr>
              <a:t>Ejercicio</a:t>
            </a:r>
            <a:r>
              <a:rPr lang="en-US" sz="3300" b="1" i="0" u="none" strike="noStrike" cap="none" dirty="0">
                <a:solidFill>
                  <a:srgbClr val="1E293B"/>
                </a:solidFill>
                <a:latin typeface="Montserrat"/>
                <a:ea typeface="Montserrat"/>
                <a:cs typeface="Montserrat"/>
                <a:sym typeface="Montserrat"/>
              </a:rPr>
              <a:t>: Retiro </a:t>
            </a:r>
            <a:r>
              <a:rPr lang="en-US" sz="3300" b="1" i="0" u="none" strike="noStrike" cap="none" dirty="0" err="1">
                <a:solidFill>
                  <a:srgbClr val="1E293B"/>
                </a:solidFill>
                <a:latin typeface="Montserrat"/>
                <a:ea typeface="Montserrat"/>
                <a:cs typeface="Montserrat"/>
                <a:sym typeface="Montserrat"/>
              </a:rPr>
              <a:t>en</a:t>
            </a:r>
            <a:r>
              <a:rPr lang="en-US" sz="3300" b="1" i="0" u="none" strike="noStrike" cap="none" dirty="0">
                <a:solidFill>
                  <a:srgbClr val="1E293B"/>
                </a:solidFill>
                <a:latin typeface="Montserrat"/>
                <a:ea typeface="Montserrat"/>
                <a:cs typeface="Montserrat"/>
                <a:sym typeface="Montserrat"/>
              </a:rPr>
              <a:t> Cajero (ATM)</a:t>
            </a:r>
            <a:endParaRPr dirty="0"/>
          </a:p>
        </p:txBody>
      </p:sp>
      <p:sp>
        <p:nvSpPr>
          <p:cNvPr id="139" name="Google Shape;139;p15"/>
          <p:cNvSpPr/>
          <p:nvPr/>
        </p:nvSpPr>
        <p:spPr>
          <a:xfrm>
            <a:off x="557212" y="1662112"/>
            <a:ext cx="11239500" cy="28575"/>
          </a:xfrm>
          <a:prstGeom prst="rect">
            <a:avLst/>
          </a:prstGeom>
          <a:solidFill>
            <a:srgbClr val="00AA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15"/>
          <p:cNvSpPr txBox="1"/>
          <p:nvPr/>
        </p:nvSpPr>
        <p:spPr>
          <a:xfrm>
            <a:off x="476250" y="1971675"/>
            <a:ext cx="5700712" cy="219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4" b="1" i="0" u="none" strike="noStrike" cap="none">
                <a:solidFill>
                  <a:srgbClr val="003366"/>
                </a:solidFill>
                <a:latin typeface="Montserrat"/>
                <a:ea typeface="Montserrat"/>
                <a:cs typeface="Montserrat"/>
                <a:sym typeface="Montserrat"/>
              </a:rPr>
              <a:t>Tu Misión</a:t>
            </a:r>
            <a:endParaRPr/>
          </a:p>
        </p:txBody>
      </p:sp>
      <p:sp>
        <p:nvSpPr>
          <p:cNvPr id="141" name="Google Shape;141;p15"/>
          <p:cNvSpPr txBox="1"/>
          <p:nvPr/>
        </p:nvSpPr>
        <p:spPr>
          <a:xfrm>
            <a:off x="476250" y="2333625"/>
            <a:ext cx="542925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>
                <a:solidFill>
                  <a:srgbClr val="334155"/>
                </a:solidFill>
                <a:latin typeface="Open Sans"/>
                <a:ea typeface="Open Sans"/>
                <a:cs typeface="Open Sans"/>
                <a:sym typeface="Open Sans"/>
              </a:rPr>
              <a:t>Diseña un diagrama de flujo que modele el retiro de efectivo, considerando las validaciones de seguridad.</a:t>
            </a:r>
            <a:endParaRPr/>
          </a:p>
        </p:txBody>
      </p:sp>
      <p:sp>
        <p:nvSpPr>
          <p:cNvPr id="142" name="Google Shape;142;p15"/>
          <p:cNvSpPr/>
          <p:nvPr/>
        </p:nvSpPr>
        <p:spPr>
          <a:xfrm>
            <a:off x="476250" y="5419725"/>
            <a:ext cx="2886075" cy="438150"/>
          </a:xfrm>
          <a:prstGeom prst="roundRect">
            <a:avLst>
              <a:gd name="adj" fmla="val 13043"/>
            </a:avLst>
          </a:prstGeom>
          <a:solidFill>
            <a:srgbClr val="0033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p15"/>
          <p:cNvSpPr txBox="1"/>
          <p:nvPr/>
        </p:nvSpPr>
        <p:spPr>
          <a:xfrm>
            <a:off x="714375" y="5534025"/>
            <a:ext cx="2409825" cy="209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 err="1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Esquematizar</a:t>
            </a:r>
            <a:r>
              <a:rPr lang="en-US" sz="1200" b="0" i="0" u="none" strike="noStrike" cap="none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 </a:t>
            </a:r>
            <a:r>
              <a:rPr lang="en-US" sz="1200" b="0" i="0" u="none" strike="noStrike" cap="none" dirty="0" err="1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en</a:t>
            </a:r>
            <a:r>
              <a:rPr lang="en-US" sz="1200" b="0" i="0" u="none" strike="noStrike" cap="none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 Diagrams.net</a:t>
            </a:r>
            <a:endParaRPr dirty="0"/>
          </a:p>
        </p:txBody>
      </p:sp>
      <p:pic>
        <p:nvPicPr>
          <p:cNvPr id="144" name="Google Shape;144;p15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892224" y="2038730"/>
            <a:ext cx="3904488" cy="3342513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15"/>
          <p:cNvSpPr txBox="1"/>
          <p:nvPr/>
        </p:nvSpPr>
        <p:spPr>
          <a:xfrm>
            <a:off x="685800" y="3248025"/>
            <a:ext cx="5260657" cy="180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003366"/>
                </a:solidFill>
                <a:latin typeface="Montserrat"/>
                <a:ea typeface="Montserrat"/>
                <a:cs typeface="Montserrat"/>
                <a:sym typeface="Montserrat"/>
              </a:rPr>
              <a:t>Validaciones Clave:</a:t>
            </a:r>
            <a:endParaRPr/>
          </a:p>
        </p:txBody>
      </p:sp>
      <p:pic>
        <p:nvPicPr>
          <p:cNvPr id="146" name="Google Shape;146;p15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14375" y="5562600"/>
            <a:ext cx="152400" cy="1524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15"/>
          <p:cNvSpPr txBox="1"/>
          <p:nvPr/>
        </p:nvSpPr>
        <p:spPr>
          <a:xfrm>
            <a:off x="633413" y="3752850"/>
            <a:ext cx="273050" cy="207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 dirty="0">
                <a:solidFill>
                  <a:srgbClr val="334155"/>
                </a:solidFill>
                <a:latin typeface="Open Sans"/>
                <a:ea typeface="Open Sans"/>
                <a:cs typeface="Open Sans"/>
                <a:sym typeface="Open Sans"/>
              </a:rPr>
              <a:t>1.</a:t>
            </a:r>
            <a:endParaRPr dirty="0"/>
          </a:p>
        </p:txBody>
      </p:sp>
      <p:sp>
        <p:nvSpPr>
          <p:cNvPr id="148" name="Google Shape;148;p15"/>
          <p:cNvSpPr txBox="1"/>
          <p:nvPr/>
        </p:nvSpPr>
        <p:spPr>
          <a:xfrm>
            <a:off x="714375" y="3695700"/>
            <a:ext cx="481965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2875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1" i="0" u="none" strike="noStrike" cap="none">
                <a:solidFill>
                  <a:srgbClr val="334155"/>
                </a:solidFill>
                <a:latin typeface="Open Sans"/>
                <a:ea typeface="Open Sans"/>
                <a:cs typeface="Open Sans"/>
                <a:sym typeface="Open Sans"/>
              </a:rPr>
              <a:t>PIN Correcto:</a:t>
            </a:r>
            <a:r>
              <a:rPr lang="en-US" sz="1350" b="0" i="0" u="none" strike="noStrike" cap="none">
                <a:solidFill>
                  <a:srgbClr val="334155"/>
                </a:solidFill>
                <a:latin typeface="Open Sans"/>
                <a:ea typeface="Open Sans"/>
                <a:cs typeface="Open Sans"/>
                <a:sym typeface="Open Sans"/>
              </a:rPr>
              <a:t> Máximo 3 intentos. Si falla, retener tarjeta.</a:t>
            </a:r>
            <a:endParaRPr/>
          </a:p>
        </p:txBody>
      </p:sp>
      <p:sp>
        <p:nvSpPr>
          <p:cNvPr id="149" name="Google Shape;149;p15"/>
          <p:cNvSpPr txBox="1"/>
          <p:nvPr/>
        </p:nvSpPr>
        <p:spPr>
          <a:xfrm>
            <a:off x="633413" y="4044713"/>
            <a:ext cx="273050" cy="207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 dirty="0">
                <a:solidFill>
                  <a:srgbClr val="334155"/>
                </a:solidFill>
                <a:latin typeface="Open Sans"/>
                <a:ea typeface="Open Sans"/>
                <a:cs typeface="Open Sans"/>
                <a:sym typeface="Open Sans"/>
              </a:rPr>
              <a:t>2.</a:t>
            </a:r>
            <a:endParaRPr dirty="0"/>
          </a:p>
        </p:txBody>
      </p:sp>
      <p:sp>
        <p:nvSpPr>
          <p:cNvPr id="150" name="Google Shape;150;p15"/>
          <p:cNvSpPr txBox="1"/>
          <p:nvPr/>
        </p:nvSpPr>
        <p:spPr>
          <a:xfrm>
            <a:off x="714375" y="3987563"/>
            <a:ext cx="5689092" cy="31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2875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1" i="0" u="none" strike="noStrike" cap="none" dirty="0">
                <a:solidFill>
                  <a:srgbClr val="334155"/>
                </a:solidFill>
                <a:latin typeface="Open Sans"/>
                <a:ea typeface="Open Sans"/>
                <a:cs typeface="Open Sans"/>
                <a:sym typeface="Open Sans"/>
              </a:rPr>
              <a:t>Monto </a:t>
            </a:r>
            <a:r>
              <a:rPr lang="en-US" sz="1350" b="1" i="0" u="none" strike="noStrike" cap="none" dirty="0" err="1">
                <a:solidFill>
                  <a:srgbClr val="334155"/>
                </a:solidFill>
                <a:latin typeface="Open Sans"/>
                <a:ea typeface="Open Sans"/>
                <a:cs typeface="Open Sans"/>
                <a:sym typeface="Open Sans"/>
              </a:rPr>
              <a:t>Válido</a:t>
            </a:r>
            <a:r>
              <a:rPr lang="en-US" sz="1350" b="1" i="0" u="none" strike="noStrike" cap="none" dirty="0">
                <a:solidFill>
                  <a:srgbClr val="334155"/>
                </a:solidFill>
                <a:latin typeface="Open Sans"/>
                <a:ea typeface="Open Sans"/>
                <a:cs typeface="Open Sans"/>
                <a:sym typeface="Open Sans"/>
              </a:rPr>
              <a:t>:</a:t>
            </a:r>
            <a:r>
              <a:rPr lang="en-US" sz="1350" b="0" i="0" u="none" strike="noStrike" cap="none" dirty="0">
                <a:solidFill>
                  <a:srgbClr val="334155"/>
                </a:solidFill>
                <a:latin typeface="Open Sans"/>
                <a:ea typeface="Open Sans"/>
                <a:cs typeface="Open Sans"/>
                <a:sym typeface="Open Sans"/>
              </a:rPr>
              <a:t> Debe ser </a:t>
            </a:r>
            <a:r>
              <a:rPr lang="en-US" sz="1350" b="0" i="0" u="none" strike="noStrike" cap="none" dirty="0" err="1">
                <a:solidFill>
                  <a:srgbClr val="334155"/>
                </a:solidFill>
                <a:latin typeface="Open Sans"/>
                <a:ea typeface="Open Sans"/>
                <a:cs typeface="Open Sans"/>
                <a:sym typeface="Open Sans"/>
              </a:rPr>
              <a:t>múltiplo</a:t>
            </a:r>
            <a:r>
              <a:rPr lang="en-US" sz="1350" b="0" i="0" u="none" strike="noStrike" cap="none" dirty="0">
                <a:solidFill>
                  <a:srgbClr val="334155"/>
                </a:solidFill>
                <a:latin typeface="Open Sans"/>
                <a:ea typeface="Open Sans"/>
                <a:cs typeface="Open Sans"/>
                <a:sym typeface="Open Sans"/>
              </a:rPr>
              <a:t> de 10.000 o 50.000 y mayor a 0.</a:t>
            </a:r>
            <a:endParaRPr dirty="0"/>
          </a:p>
        </p:txBody>
      </p:sp>
      <p:sp>
        <p:nvSpPr>
          <p:cNvPr id="151" name="Google Shape;151;p15"/>
          <p:cNvSpPr txBox="1"/>
          <p:nvPr/>
        </p:nvSpPr>
        <p:spPr>
          <a:xfrm>
            <a:off x="633414" y="4365862"/>
            <a:ext cx="212725" cy="207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 dirty="0">
                <a:solidFill>
                  <a:srgbClr val="334155"/>
                </a:solidFill>
                <a:latin typeface="Open Sans"/>
                <a:ea typeface="Open Sans"/>
                <a:cs typeface="Open Sans"/>
                <a:sym typeface="Open Sans"/>
              </a:rPr>
              <a:t>3.</a:t>
            </a:r>
            <a:endParaRPr dirty="0"/>
          </a:p>
        </p:txBody>
      </p:sp>
      <p:sp>
        <p:nvSpPr>
          <p:cNvPr id="152" name="Google Shape;152;p15"/>
          <p:cNvSpPr txBox="1"/>
          <p:nvPr/>
        </p:nvSpPr>
        <p:spPr>
          <a:xfrm>
            <a:off x="714375" y="4308712"/>
            <a:ext cx="5572125" cy="31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2875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1" i="0" u="none" strike="noStrike" cap="none" dirty="0">
                <a:solidFill>
                  <a:srgbClr val="334155"/>
                </a:solidFill>
                <a:latin typeface="Open Sans"/>
                <a:ea typeface="Open Sans"/>
                <a:cs typeface="Open Sans"/>
                <a:sym typeface="Open Sans"/>
              </a:rPr>
              <a:t>Saldo </a:t>
            </a:r>
            <a:r>
              <a:rPr lang="en-US" sz="1350" b="1" i="0" u="none" strike="noStrike" cap="none" dirty="0" err="1">
                <a:solidFill>
                  <a:srgbClr val="334155"/>
                </a:solidFill>
                <a:latin typeface="Open Sans"/>
                <a:ea typeface="Open Sans"/>
                <a:cs typeface="Open Sans"/>
                <a:sym typeface="Open Sans"/>
              </a:rPr>
              <a:t>Suficiente</a:t>
            </a:r>
            <a:r>
              <a:rPr lang="en-US" sz="1350" b="1" i="0" u="none" strike="noStrike" cap="none" dirty="0">
                <a:solidFill>
                  <a:srgbClr val="334155"/>
                </a:solidFill>
                <a:latin typeface="Open Sans"/>
                <a:ea typeface="Open Sans"/>
                <a:cs typeface="Open Sans"/>
                <a:sym typeface="Open Sans"/>
              </a:rPr>
              <a:t>:</a:t>
            </a:r>
            <a:r>
              <a:rPr lang="en-US" sz="1350" b="0" i="0" u="none" strike="noStrike" cap="none" dirty="0">
                <a:solidFill>
                  <a:srgbClr val="334155"/>
                </a:solidFill>
                <a:latin typeface="Open Sans"/>
                <a:ea typeface="Open Sans"/>
                <a:cs typeface="Open Sans"/>
                <a:sym typeface="Open Sans"/>
              </a:rPr>
              <a:t> El </a:t>
            </a:r>
            <a:r>
              <a:rPr lang="en-US" sz="1350" b="0" i="0" u="none" strike="noStrike" cap="none" dirty="0" err="1">
                <a:solidFill>
                  <a:srgbClr val="334155"/>
                </a:solidFill>
                <a:latin typeface="Open Sans"/>
                <a:ea typeface="Open Sans"/>
                <a:cs typeface="Open Sans"/>
                <a:sym typeface="Open Sans"/>
              </a:rPr>
              <a:t>monto</a:t>
            </a:r>
            <a:r>
              <a:rPr lang="en-US" sz="1350" b="0" i="0" u="none" strike="noStrike" cap="none" dirty="0">
                <a:solidFill>
                  <a:srgbClr val="334155"/>
                </a:solidFill>
                <a:latin typeface="Open Sans"/>
                <a:ea typeface="Open Sans"/>
                <a:cs typeface="Open Sans"/>
                <a:sym typeface="Open Sans"/>
              </a:rPr>
              <a:t> no </a:t>
            </a:r>
            <a:r>
              <a:rPr lang="en-US" sz="1350" b="0" i="0" u="none" strike="noStrike" cap="none" dirty="0" err="1">
                <a:solidFill>
                  <a:srgbClr val="334155"/>
                </a:solidFill>
                <a:latin typeface="Open Sans"/>
                <a:ea typeface="Open Sans"/>
                <a:cs typeface="Open Sans"/>
                <a:sym typeface="Open Sans"/>
              </a:rPr>
              <a:t>puede</a:t>
            </a:r>
            <a:r>
              <a:rPr lang="en-US" sz="1350" b="0" i="0" u="none" strike="noStrike" cap="none" dirty="0">
                <a:solidFill>
                  <a:srgbClr val="334155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350" b="0" i="0" u="none" strike="noStrike" cap="none" dirty="0" err="1">
                <a:solidFill>
                  <a:srgbClr val="334155"/>
                </a:solidFill>
                <a:latin typeface="Open Sans"/>
                <a:ea typeface="Open Sans"/>
                <a:cs typeface="Open Sans"/>
                <a:sym typeface="Open Sans"/>
              </a:rPr>
              <a:t>superar</a:t>
            </a:r>
            <a:r>
              <a:rPr lang="en-US" sz="1350" b="0" i="0" u="none" strike="noStrike" cap="none" dirty="0">
                <a:solidFill>
                  <a:srgbClr val="334155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350" b="0" i="0" u="none" strike="noStrike" cap="none" dirty="0" err="1">
                <a:solidFill>
                  <a:srgbClr val="334155"/>
                </a:solidFill>
                <a:latin typeface="Open Sans"/>
                <a:ea typeface="Open Sans"/>
                <a:cs typeface="Open Sans"/>
                <a:sym typeface="Open Sans"/>
              </a:rPr>
              <a:t>el</a:t>
            </a:r>
            <a:r>
              <a:rPr lang="en-US" sz="1350" b="0" i="0" u="none" strike="noStrike" cap="none" dirty="0">
                <a:solidFill>
                  <a:srgbClr val="334155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350" b="0" i="0" u="none" strike="noStrike" cap="none" dirty="0" err="1">
                <a:solidFill>
                  <a:srgbClr val="334155"/>
                </a:solidFill>
                <a:latin typeface="Open Sans"/>
                <a:ea typeface="Open Sans"/>
                <a:cs typeface="Open Sans"/>
                <a:sym typeface="Open Sans"/>
              </a:rPr>
              <a:t>saldo</a:t>
            </a:r>
            <a:r>
              <a:rPr lang="en-US" sz="1350" b="0" i="0" u="none" strike="noStrike" cap="none" dirty="0">
                <a:solidFill>
                  <a:srgbClr val="334155"/>
                </a:solidFill>
                <a:latin typeface="Open Sans"/>
                <a:ea typeface="Open Sans"/>
                <a:cs typeface="Open Sans"/>
                <a:sym typeface="Open Sans"/>
              </a:rPr>
              <a:t> actual.</a:t>
            </a: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ecc40ce6c0_0_27"/>
          <p:cNvSpPr txBox="1"/>
          <p:nvPr/>
        </p:nvSpPr>
        <p:spPr>
          <a:xfrm>
            <a:off x="5139850" y="479225"/>
            <a:ext cx="2488200" cy="6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51C75"/>
              </a:buClr>
              <a:buSzPts val="3330"/>
              <a:buFont typeface="Trebuchet MS"/>
              <a:buNone/>
            </a:pPr>
            <a:r>
              <a:rPr lang="es-CO" sz="3500" b="1" i="0" u="none" strike="noStrike" cap="none">
                <a:solidFill>
                  <a:srgbClr val="351C75"/>
                </a:solidFill>
                <a:latin typeface="Trebuchet MS"/>
                <a:ea typeface="Trebuchet MS"/>
                <a:cs typeface="Trebuchet MS"/>
                <a:sym typeface="Trebuchet MS"/>
              </a:rPr>
              <a:t>Algoritmos</a:t>
            </a:r>
            <a:endParaRPr sz="3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9" name="Google Shape;89;gecc40ce6c0_0_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062425" y="1122713"/>
            <a:ext cx="1855436" cy="1813075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gecc40ce6c0_0_27"/>
          <p:cNvSpPr/>
          <p:nvPr/>
        </p:nvSpPr>
        <p:spPr>
          <a:xfrm>
            <a:off x="272150" y="2233425"/>
            <a:ext cx="3175200" cy="1463400"/>
          </a:xfrm>
          <a:prstGeom prst="rect">
            <a:avLst/>
          </a:prstGeom>
          <a:solidFill>
            <a:srgbClr val="B45F0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gecc40ce6c0_0_27"/>
          <p:cNvSpPr/>
          <p:nvPr/>
        </p:nvSpPr>
        <p:spPr>
          <a:xfrm>
            <a:off x="4196050" y="2233430"/>
            <a:ext cx="3054300" cy="1463400"/>
          </a:xfrm>
          <a:prstGeom prst="rect">
            <a:avLst/>
          </a:prstGeom>
          <a:solidFill>
            <a:srgbClr val="99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gecc40ce6c0_0_27"/>
          <p:cNvSpPr/>
          <p:nvPr/>
        </p:nvSpPr>
        <p:spPr>
          <a:xfrm>
            <a:off x="7919175" y="2233425"/>
            <a:ext cx="3054300" cy="1463400"/>
          </a:xfrm>
          <a:prstGeom prst="rect">
            <a:avLst/>
          </a:prstGeom>
          <a:solidFill>
            <a:srgbClr val="274E1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gecc40ce6c0_0_27"/>
          <p:cNvSpPr/>
          <p:nvPr/>
        </p:nvSpPr>
        <p:spPr>
          <a:xfrm>
            <a:off x="5394925" y="4189775"/>
            <a:ext cx="2974500" cy="1463400"/>
          </a:xfrm>
          <a:prstGeom prst="rect">
            <a:avLst/>
          </a:prstGeom>
          <a:solidFill>
            <a:srgbClr val="20124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gecc40ce6c0_0_27"/>
          <p:cNvSpPr txBox="1"/>
          <p:nvPr/>
        </p:nvSpPr>
        <p:spPr>
          <a:xfrm>
            <a:off x="525075" y="2564925"/>
            <a:ext cx="26427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-CO" sz="20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Identificación del problema</a:t>
            </a:r>
            <a:endParaRPr sz="2000" b="0" i="0" u="none" strike="noStrike" cap="non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95" name="Google Shape;95;gecc40ce6c0_0_27"/>
          <p:cNvSpPr txBox="1"/>
          <p:nvPr/>
        </p:nvSpPr>
        <p:spPr>
          <a:xfrm>
            <a:off x="4196038" y="2498375"/>
            <a:ext cx="30543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-CO" sz="20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Planteamiento de alternativas de solución </a:t>
            </a:r>
            <a:endParaRPr sz="2000" b="0" i="0" u="none" strike="noStrike" cap="non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96" name="Google Shape;96;gecc40ce6c0_0_27"/>
          <p:cNvSpPr txBox="1"/>
          <p:nvPr/>
        </p:nvSpPr>
        <p:spPr>
          <a:xfrm>
            <a:off x="7919163" y="2564925"/>
            <a:ext cx="30543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-CO" sz="20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Elección de la mejor alternativa </a:t>
            </a:r>
            <a:endParaRPr sz="2000" b="0" i="0" u="none" strike="noStrike" cap="non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97" name="Google Shape;97;gecc40ce6c0_0_27"/>
          <p:cNvSpPr txBox="1"/>
          <p:nvPr/>
        </p:nvSpPr>
        <p:spPr>
          <a:xfrm>
            <a:off x="5589475" y="4521275"/>
            <a:ext cx="25854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-CO" sz="20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Desarrollo de la solución</a:t>
            </a:r>
            <a:endParaRPr sz="2000" b="0" i="0" u="none" strike="noStrike" cap="non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98" name="Google Shape;98;gecc40ce6c0_0_27"/>
          <p:cNvSpPr txBox="1"/>
          <p:nvPr/>
        </p:nvSpPr>
        <p:spPr>
          <a:xfrm>
            <a:off x="272150" y="1186375"/>
            <a:ext cx="5550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s-CO" sz="2400" b="1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Pasos para solución de algoritmos </a:t>
            </a:r>
            <a:endParaRPr sz="2400" b="1" i="0" u="none" strike="noStrike" cap="non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99" name="Google Shape;99;gecc40ce6c0_0_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889726" y="3795975"/>
            <a:ext cx="1924050" cy="256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gecc40ce6c0_0_2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62050" y="4801387"/>
            <a:ext cx="876300" cy="135255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gecc40ce6c0_0_27"/>
          <p:cNvSpPr/>
          <p:nvPr/>
        </p:nvSpPr>
        <p:spPr>
          <a:xfrm>
            <a:off x="1605250" y="4189775"/>
            <a:ext cx="3175200" cy="1463400"/>
          </a:xfrm>
          <a:prstGeom prst="rect">
            <a:avLst/>
          </a:prstGeom>
          <a:solidFill>
            <a:srgbClr val="4C113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gecc40ce6c0_0_27"/>
          <p:cNvSpPr txBox="1"/>
          <p:nvPr/>
        </p:nvSpPr>
        <p:spPr>
          <a:xfrm>
            <a:off x="1900150" y="4521275"/>
            <a:ext cx="25854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-CO" sz="20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Evaluación de la solución</a:t>
            </a:r>
            <a:endParaRPr sz="2000" b="0" i="0" u="none" strike="noStrike" cap="non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03" name="Google Shape;103;gecc40ce6c0_0_2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555000" y="2698550"/>
            <a:ext cx="533400" cy="40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gecc40ce6c0_0_2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318063" y="2765100"/>
            <a:ext cx="533400" cy="40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gecc40ce6c0_0_27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830513" y="4730975"/>
            <a:ext cx="51435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gecc40ce6c0_0_27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8479225" y="3795975"/>
            <a:ext cx="523875" cy="523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" grpId="0" animBg="1"/>
      <p:bldP spid="91" grpId="0" animBg="1"/>
      <p:bldP spid="92" grpId="0" animBg="1"/>
      <p:bldP spid="93" grpId="0" animBg="1"/>
      <p:bldP spid="94" grpId="0"/>
      <p:bldP spid="95" grpId="0"/>
      <p:bldP spid="96" grpId="0"/>
      <p:bldP spid="97" grpId="0"/>
      <p:bldP spid="98" grpId="0"/>
      <p:bldP spid="101" grpId="0" animBg="1"/>
      <p:bldP spid="10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3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6250" y="2476500"/>
            <a:ext cx="3555950" cy="335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3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317950" y="2476500"/>
            <a:ext cx="3555950" cy="335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3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59650" y="2476500"/>
            <a:ext cx="3555950" cy="335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3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66750" y="5172075"/>
            <a:ext cx="3174950" cy="37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3" descr="image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508450" y="5172075"/>
            <a:ext cx="3174950" cy="37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3" descr="image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8350150" y="5172075"/>
            <a:ext cx="3174950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3"/>
          <p:cNvSpPr txBox="1"/>
          <p:nvPr/>
        </p:nvSpPr>
        <p:spPr>
          <a:xfrm>
            <a:off x="476100" y="1028700"/>
            <a:ext cx="1171575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1" i="0" u="none" strike="noStrike" cap="none" dirty="0">
                <a:solidFill>
                  <a:srgbClr val="1E293B"/>
                </a:solidFill>
                <a:latin typeface="Montserrat"/>
                <a:ea typeface="Montserrat"/>
                <a:cs typeface="Montserrat"/>
                <a:sym typeface="Montserrat"/>
              </a:rPr>
              <a:t>3 Formas de </a:t>
            </a:r>
            <a:r>
              <a:rPr lang="en-US" sz="3300" b="1" i="0" u="none" strike="noStrike" cap="none" dirty="0" err="1">
                <a:solidFill>
                  <a:srgbClr val="1E293B"/>
                </a:solidFill>
                <a:latin typeface="Montserrat"/>
                <a:ea typeface="Montserrat"/>
                <a:cs typeface="Montserrat"/>
                <a:sym typeface="Montserrat"/>
              </a:rPr>
              <a:t>Representar</a:t>
            </a:r>
            <a:r>
              <a:rPr lang="en-US" sz="3300" b="1" i="0" u="none" strike="noStrike" cap="none" dirty="0">
                <a:solidFill>
                  <a:srgbClr val="1E293B"/>
                </a:solidFill>
                <a:latin typeface="Montserrat"/>
                <a:ea typeface="Montserrat"/>
                <a:cs typeface="Montserrat"/>
                <a:sym typeface="Montserrat"/>
              </a:rPr>
              <a:t> un </a:t>
            </a:r>
            <a:r>
              <a:rPr lang="en-US" sz="3300" b="1" i="0" u="none" strike="noStrike" cap="none" dirty="0" err="1">
                <a:solidFill>
                  <a:srgbClr val="1E293B"/>
                </a:solidFill>
                <a:latin typeface="Montserrat"/>
                <a:ea typeface="Montserrat"/>
                <a:cs typeface="Montserrat"/>
                <a:sym typeface="Montserrat"/>
              </a:rPr>
              <a:t>Algoritmo</a:t>
            </a:r>
            <a:endParaRPr dirty="0"/>
          </a:p>
        </p:txBody>
      </p:sp>
      <p:sp>
        <p:nvSpPr>
          <p:cNvPr id="91" name="Google Shape;91;p13"/>
          <p:cNvSpPr txBox="1"/>
          <p:nvPr/>
        </p:nvSpPr>
        <p:spPr>
          <a:xfrm>
            <a:off x="476100" y="1638300"/>
            <a:ext cx="11239500" cy="314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rgbClr val="64748B"/>
                </a:solidFill>
                <a:latin typeface="Open Sans"/>
                <a:ea typeface="Open Sans"/>
                <a:cs typeface="Open Sans"/>
                <a:sym typeface="Open Sans"/>
              </a:rPr>
              <a:t>De la idea al plan, y del plan al </a:t>
            </a:r>
            <a:r>
              <a:rPr lang="en-US" sz="1500" b="0" i="0" u="none" strike="noStrike" cap="none" dirty="0" err="1">
                <a:solidFill>
                  <a:srgbClr val="64748B"/>
                </a:solidFill>
                <a:latin typeface="Open Sans"/>
                <a:ea typeface="Open Sans"/>
                <a:cs typeface="Open Sans"/>
                <a:sym typeface="Open Sans"/>
              </a:rPr>
              <a:t>código</a:t>
            </a:r>
            <a:r>
              <a:rPr lang="en-US" sz="1500" b="0" i="0" u="none" strike="noStrike" cap="none" dirty="0">
                <a:solidFill>
                  <a:srgbClr val="64748B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dirty="0"/>
          </a:p>
        </p:txBody>
      </p:sp>
      <p:sp>
        <p:nvSpPr>
          <p:cNvPr id="92" name="Google Shape;92;p13"/>
          <p:cNvSpPr/>
          <p:nvPr/>
        </p:nvSpPr>
        <p:spPr>
          <a:xfrm>
            <a:off x="476100" y="2066925"/>
            <a:ext cx="11239500" cy="28575"/>
          </a:xfrm>
          <a:prstGeom prst="rect">
            <a:avLst/>
          </a:prstGeom>
          <a:solidFill>
            <a:srgbClr val="00AA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3" name="Google Shape;93;p13" descr="image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920775" y="2809875"/>
            <a:ext cx="666750" cy="66675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3"/>
          <p:cNvSpPr txBox="1"/>
          <p:nvPr/>
        </p:nvSpPr>
        <p:spPr>
          <a:xfrm>
            <a:off x="1259026" y="3667125"/>
            <a:ext cx="1990248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1" i="0" u="none" strike="noStrike" cap="none">
                <a:solidFill>
                  <a:srgbClr val="1E3A8A"/>
                </a:solidFill>
                <a:latin typeface="Montserrat"/>
                <a:ea typeface="Montserrat"/>
                <a:cs typeface="Montserrat"/>
                <a:sym typeface="Montserrat"/>
              </a:rPr>
              <a:t>Lenguaje Natural</a:t>
            </a:r>
            <a:endParaRPr/>
          </a:p>
        </p:txBody>
      </p:sp>
      <p:sp>
        <p:nvSpPr>
          <p:cNvPr id="95" name="Google Shape;95;p13"/>
          <p:cNvSpPr txBox="1"/>
          <p:nvPr/>
        </p:nvSpPr>
        <p:spPr>
          <a:xfrm>
            <a:off x="666750" y="4067175"/>
            <a:ext cx="317495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334155"/>
                </a:solidFill>
                <a:latin typeface="Open Sans"/>
                <a:ea typeface="Open Sans"/>
                <a:cs typeface="Open Sans"/>
                <a:sym typeface="Open Sans"/>
              </a:rPr>
              <a:t>Es la forma más simple y cotidiana de dar instrucciones. Usamos nuestro propio idioma. Es ideal para ideas rápidas, pero puede ser ambiguo.</a:t>
            </a:r>
            <a:endParaRPr/>
          </a:p>
        </p:txBody>
      </p:sp>
      <p:pic>
        <p:nvPicPr>
          <p:cNvPr id="96" name="Google Shape;96;p13" descr="image.png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5762476" y="2809875"/>
            <a:ext cx="666750" cy="666750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3"/>
          <p:cNvSpPr txBox="1"/>
          <p:nvPr/>
        </p:nvSpPr>
        <p:spPr>
          <a:xfrm>
            <a:off x="5040719" y="3667125"/>
            <a:ext cx="2110263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1" i="0" u="none" strike="noStrike" cap="none">
                <a:solidFill>
                  <a:srgbClr val="14532D"/>
                </a:solidFill>
                <a:latin typeface="Montserrat"/>
                <a:ea typeface="Montserrat"/>
                <a:cs typeface="Montserrat"/>
                <a:sym typeface="Montserrat"/>
              </a:rPr>
              <a:t>Diagrama de Flujo</a:t>
            </a:r>
            <a:endParaRPr/>
          </a:p>
        </p:txBody>
      </p:sp>
      <p:sp>
        <p:nvSpPr>
          <p:cNvPr id="98" name="Google Shape;98;p13"/>
          <p:cNvSpPr txBox="1"/>
          <p:nvPr/>
        </p:nvSpPr>
        <p:spPr>
          <a:xfrm>
            <a:off x="4508450" y="4067175"/>
            <a:ext cx="317495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334155"/>
                </a:solidFill>
                <a:latin typeface="Open Sans"/>
                <a:ea typeface="Open Sans"/>
                <a:cs typeface="Open Sans"/>
                <a:sym typeface="Open Sans"/>
              </a:rPr>
              <a:t>Es una representación gráfica y visual de los pasos y decisiones. Ayuda a entender la lógica y el flujo del proceso de un vistazo.</a:t>
            </a:r>
            <a:endParaRPr/>
          </a:p>
        </p:txBody>
      </p:sp>
      <p:pic>
        <p:nvPicPr>
          <p:cNvPr id="99" name="Google Shape;99;p13" descr="image.png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9604176" y="2809875"/>
            <a:ext cx="666750" cy="66675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3"/>
          <p:cNvSpPr txBox="1"/>
          <p:nvPr/>
        </p:nvSpPr>
        <p:spPr>
          <a:xfrm>
            <a:off x="9117449" y="3667125"/>
            <a:ext cx="1640205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1" i="0" u="none" strike="noStrike" cap="none">
                <a:solidFill>
                  <a:srgbClr val="581C87"/>
                </a:solidFill>
                <a:latin typeface="Montserrat"/>
                <a:ea typeface="Montserrat"/>
                <a:cs typeface="Montserrat"/>
                <a:sym typeface="Montserrat"/>
              </a:rPr>
              <a:t>Pseudocódigo</a:t>
            </a:r>
            <a:endParaRPr/>
          </a:p>
        </p:txBody>
      </p:sp>
      <p:sp>
        <p:nvSpPr>
          <p:cNvPr id="101" name="Google Shape;101;p13"/>
          <p:cNvSpPr txBox="1"/>
          <p:nvPr/>
        </p:nvSpPr>
        <p:spPr>
          <a:xfrm>
            <a:off x="8350150" y="4067175"/>
            <a:ext cx="317495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334155"/>
                </a:solidFill>
                <a:latin typeface="Open Sans"/>
                <a:ea typeface="Open Sans"/>
                <a:cs typeface="Open Sans"/>
                <a:sym typeface="Open Sans"/>
              </a:rPr>
              <a:t>Es el puente entre el lenguaje natural y un lenguaje de programación real. Usa una estructura y palabras clave, pero sin la sintaxis estricta.</a:t>
            </a:r>
            <a:endParaRPr/>
          </a:p>
        </p:txBody>
      </p:sp>
      <p:pic>
        <p:nvPicPr>
          <p:cNvPr id="102" name="Google Shape;102;p13" descr="image.png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2144613" y="3000375"/>
            <a:ext cx="219075" cy="28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3" descr="image.png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5972026" y="3000375"/>
            <a:ext cx="247650" cy="28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3" descr="image.png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9756576" y="3000375"/>
            <a:ext cx="361950" cy="285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" grpId="0"/>
      <p:bldP spid="91" grpId="0"/>
      <p:bldP spid="94" grpId="0"/>
      <p:bldP spid="95" grpId="0"/>
      <p:bldP spid="97" grpId="0"/>
      <p:bldP spid="98" grpId="0"/>
      <p:bldP spid="100" grpId="0"/>
      <p:bldP spid="10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ecc40ce6c0_0_69"/>
          <p:cNvSpPr txBox="1"/>
          <p:nvPr/>
        </p:nvSpPr>
        <p:spPr>
          <a:xfrm>
            <a:off x="5139850" y="479225"/>
            <a:ext cx="2541900" cy="6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51C75"/>
              </a:buClr>
              <a:buSzPts val="3330"/>
              <a:buFont typeface="Trebuchet MS"/>
              <a:buNone/>
            </a:pPr>
            <a:r>
              <a:rPr lang="es-CO" sz="3530" b="1" i="0" u="none" strike="noStrike" cap="none">
                <a:solidFill>
                  <a:srgbClr val="351C75"/>
                </a:solidFill>
                <a:latin typeface="Trebuchet MS"/>
                <a:ea typeface="Trebuchet MS"/>
                <a:cs typeface="Trebuchet MS"/>
                <a:sym typeface="Trebuchet MS"/>
              </a:rPr>
              <a:t>Algoritmos</a:t>
            </a:r>
            <a:endParaRPr sz="1495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gecc40ce6c0_0_69"/>
          <p:cNvSpPr txBox="1"/>
          <p:nvPr/>
        </p:nvSpPr>
        <p:spPr>
          <a:xfrm>
            <a:off x="806900" y="1154550"/>
            <a:ext cx="5550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s-CO" sz="2400" b="1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Propiedades de los algoritmos</a:t>
            </a:r>
            <a:endParaRPr sz="2400" b="1" i="0" u="none" strike="noStrike" cap="non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5" name="Google Shape;115;gecc40ce6c0_0_69"/>
          <p:cNvSpPr/>
          <p:nvPr/>
        </p:nvSpPr>
        <p:spPr>
          <a:xfrm>
            <a:off x="806900" y="2521550"/>
            <a:ext cx="4728900" cy="38982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O" sz="2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-Finito: Debe tener inicio y fin</a:t>
            </a:r>
            <a:endParaRPr sz="2400" b="0" i="0" u="none" strike="noStrike" cap="non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O" sz="2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-Preciso: Debe resolver un problema</a:t>
            </a:r>
            <a:endParaRPr sz="2400" b="0" i="0" u="none" strike="noStrike" cap="non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O" sz="2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-Debe tener instrucciones concretas y con un orden definido.</a:t>
            </a:r>
            <a:endParaRPr sz="2400" b="0" i="0" u="none" strike="noStrike" cap="non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O" sz="2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-Tiene datos de entrada</a:t>
            </a:r>
            <a:endParaRPr sz="2400" b="0" i="0" u="none" strike="noStrike" cap="non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O" sz="2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-Tiene datos de salida</a:t>
            </a:r>
            <a:endParaRPr sz="2400" b="0" i="0" u="none" strike="noStrike" cap="non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16" name="Google Shape;116;gecc40ce6c0_0_6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2525" y="1708650"/>
            <a:ext cx="1362075" cy="117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gecc40ce6c0_0_6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90650" y="2496275"/>
            <a:ext cx="5681026" cy="288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" grpId="0"/>
      <p:bldP spid="115" grpId="0" build="p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ecc40ce6c0_0_69"/>
          <p:cNvSpPr txBox="1"/>
          <p:nvPr/>
        </p:nvSpPr>
        <p:spPr>
          <a:xfrm>
            <a:off x="3859690" y="511050"/>
            <a:ext cx="6076790" cy="6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51C75"/>
              </a:buClr>
              <a:buSzPts val="3330"/>
              <a:buFont typeface="Trebuchet MS"/>
              <a:buNone/>
            </a:pPr>
            <a:r>
              <a:rPr lang="es-CO" sz="3530" b="1" i="0" u="none" strike="noStrike" cap="none">
                <a:solidFill>
                  <a:srgbClr val="351C75"/>
                </a:solidFill>
                <a:latin typeface="Trebuchet MS"/>
                <a:ea typeface="Trebuchet MS"/>
                <a:cs typeface="Trebuchet MS"/>
                <a:sym typeface="Trebuchet MS"/>
              </a:rPr>
              <a:t>Estructura de un Algoritmo</a:t>
            </a:r>
            <a:endParaRPr lang="es-CO" sz="1495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gecc40ce6c0_0_69"/>
          <p:cNvSpPr txBox="1"/>
          <p:nvPr/>
        </p:nvSpPr>
        <p:spPr>
          <a:xfrm>
            <a:off x="806900" y="1154550"/>
            <a:ext cx="5550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s-CO" sz="2400" b="1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Propiedades de los algoritmos</a:t>
            </a:r>
            <a:endParaRPr sz="2400" b="1" i="0" u="none" strike="noStrike" cap="non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5" name="Google Shape;115;gecc40ce6c0_0_69"/>
          <p:cNvSpPr/>
          <p:nvPr/>
        </p:nvSpPr>
        <p:spPr>
          <a:xfrm>
            <a:off x="806900" y="2652366"/>
            <a:ext cx="4728900" cy="38982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2400"/>
              <a:t>Todo algoritmo tiene tres partes esenciales:</a:t>
            </a:r>
          </a:p>
          <a:p>
            <a:pPr marL="0" marR="0" lvl="0" indent="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2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Entrada: ¿Qué datos necesita?</a:t>
            </a:r>
          </a:p>
          <a:p>
            <a:pPr marL="0" marR="0" lvl="0" indent="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2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Proceso: ¿Qué operaciones se deben hacer?</a:t>
            </a:r>
          </a:p>
          <a:p>
            <a:pPr marL="0" marR="0" lvl="0" indent="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2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Salida: ¿Cuál es el resultado esperado?</a:t>
            </a:r>
            <a:endParaRPr sz="2400" b="0" i="0" u="none" strike="noStrike" cap="non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16" name="Google Shape;116;gecc40ce6c0_0_6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2525" y="1708650"/>
            <a:ext cx="136207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86CCA493-CE22-83F6-3AE4-C87B1D686FC0}"/>
              </a:ext>
            </a:extLst>
          </p:cNvPr>
          <p:cNvSpPr txBox="1"/>
          <p:nvPr/>
        </p:nvSpPr>
        <p:spPr>
          <a:xfrm>
            <a:off x="6096000" y="1385484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/>
              <a:t>Ejemplo:</a:t>
            </a:r>
            <a:r>
              <a:rPr lang="es-ES"/>
              <a:t> Algoritmo para calcular el área de un rectángulo en lenguaje </a:t>
            </a:r>
            <a:r>
              <a:rPr lang="es-ES" err="1"/>
              <a:t>logicode</a:t>
            </a:r>
            <a:r>
              <a:rPr lang="es-ES"/>
              <a:t>.</a:t>
            </a:r>
            <a:endParaRPr lang="es-CO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77394A24-160C-412A-1BBA-82CF21B79081}"/>
              </a:ext>
            </a:extLst>
          </p:cNvPr>
          <p:cNvSpPr txBox="1"/>
          <p:nvPr/>
        </p:nvSpPr>
        <p:spPr>
          <a:xfrm>
            <a:off x="6096000" y="2059885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/>
              <a:t>Entrada:</a:t>
            </a:r>
            <a:r>
              <a:rPr lang="es-ES"/>
              <a:t> Base y </a:t>
            </a:r>
            <a:r>
              <a:rPr lang="es-ES" err="1"/>
              <a:t>altura.</a:t>
            </a:r>
            <a:r>
              <a:rPr lang="es-ES" b="1" err="1"/>
              <a:t>Proceso</a:t>
            </a:r>
            <a:r>
              <a:rPr lang="es-ES" b="1"/>
              <a:t>:</a:t>
            </a:r>
            <a:r>
              <a:rPr lang="es-ES"/>
              <a:t> Multiplicar base por altura.</a:t>
            </a:r>
            <a:br>
              <a:rPr lang="es-ES"/>
            </a:br>
            <a:r>
              <a:rPr lang="es-ES" b="1"/>
              <a:t>Salida:</a:t>
            </a:r>
            <a:r>
              <a:rPr lang="es-ES"/>
              <a:t> Mostrar el área.</a:t>
            </a:r>
            <a:endParaRPr lang="es-CO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15ABD27C-015F-C4B4-FF9D-CDB36727D32D}"/>
              </a:ext>
            </a:extLst>
          </p:cNvPr>
          <p:cNvSpPr txBox="1"/>
          <p:nvPr/>
        </p:nvSpPr>
        <p:spPr>
          <a:xfrm>
            <a:off x="6096000" y="2880225"/>
            <a:ext cx="609600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/>
              <a:t>publico clase </a:t>
            </a:r>
            <a:r>
              <a:rPr lang="es-CO" err="1"/>
              <a:t>AreaRectangulo</a:t>
            </a:r>
            <a:endParaRPr lang="es-CO"/>
          </a:p>
          <a:p>
            <a:r>
              <a:rPr lang="es-CO"/>
              <a:t>    publico </a:t>
            </a:r>
            <a:r>
              <a:rPr lang="es-CO" err="1"/>
              <a:t>estatico</a:t>
            </a:r>
            <a:r>
              <a:rPr lang="es-CO"/>
              <a:t> </a:t>
            </a:r>
            <a:r>
              <a:rPr lang="es-CO" err="1"/>
              <a:t>vacio</a:t>
            </a:r>
            <a:r>
              <a:rPr lang="es-CO"/>
              <a:t> principal()</a:t>
            </a:r>
          </a:p>
          <a:p>
            <a:r>
              <a:rPr lang="es-CO"/>
              <a:t>        real base, altura, </a:t>
            </a:r>
            <a:r>
              <a:rPr lang="es-CO" err="1"/>
              <a:t>area</a:t>
            </a:r>
            <a:endParaRPr lang="es-CO"/>
          </a:p>
          <a:p>
            <a:r>
              <a:rPr lang="es-CO"/>
              <a:t>        </a:t>
            </a:r>
          </a:p>
          <a:p>
            <a:r>
              <a:rPr lang="es-CO"/>
              <a:t>        imprima("Ingrese la base del rectángulo:")</a:t>
            </a:r>
          </a:p>
          <a:p>
            <a:r>
              <a:rPr lang="es-CO"/>
              <a:t>        lea base</a:t>
            </a:r>
          </a:p>
          <a:p>
            <a:r>
              <a:rPr lang="es-CO"/>
              <a:t>        imprima("Ingrese la altura del rectángulo:")</a:t>
            </a:r>
          </a:p>
          <a:p>
            <a:r>
              <a:rPr lang="es-CO"/>
              <a:t>        lea altura</a:t>
            </a:r>
          </a:p>
          <a:p>
            <a:r>
              <a:rPr lang="es-CO"/>
              <a:t>        </a:t>
            </a:r>
          </a:p>
          <a:p>
            <a:r>
              <a:rPr lang="es-CO"/>
              <a:t>        </a:t>
            </a:r>
            <a:r>
              <a:rPr lang="es-CO" err="1"/>
              <a:t>area</a:t>
            </a:r>
            <a:r>
              <a:rPr lang="es-CO"/>
              <a:t> = base * altura</a:t>
            </a:r>
          </a:p>
          <a:p>
            <a:r>
              <a:rPr lang="es-CO"/>
              <a:t>        </a:t>
            </a:r>
          </a:p>
          <a:p>
            <a:r>
              <a:rPr lang="es-CO"/>
              <a:t>        imprima("El área del rectángulo es: ", </a:t>
            </a:r>
            <a:r>
              <a:rPr lang="es-CO" err="1"/>
              <a:t>area</a:t>
            </a:r>
            <a:r>
              <a:rPr lang="es-CO"/>
              <a:t>)</a:t>
            </a:r>
          </a:p>
          <a:p>
            <a:r>
              <a:rPr lang="es-CO"/>
              <a:t>    </a:t>
            </a:r>
            <a:r>
              <a:rPr lang="es-CO" err="1"/>
              <a:t>finprincipal</a:t>
            </a:r>
            <a:endParaRPr lang="es-CO"/>
          </a:p>
          <a:p>
            <a:r>
              <a:rPr lang="es-CO" err="1"/>
              <a:t>finclase</a:t>
            </a:r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272198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" grpId="0"/>
      <p:bldP spid="115" grpId="0" build="p" animBg="1"/>
      <p:bldP spid="4" grpId="0"/>
      <p:bldP spid="6" grpId="0"/>
      <p:bldP spid="8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gef54d37ee2_0_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98250" y="3257550"/>
            <a:ext cx="1601585" cy="1085975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gef54d37ee2_0_1"/>
          <p:cNvSpPr txBox="1"/>
          <p:nvPr/>
        </p:nvSpPr>
        <p:spPr>
          <a:xfrm>
            <a:off x="4833375" y="347200"/>
            <a:ext cx="2776800" cy="6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51C75"/>
              </a:buClr>
              <a:buSzPts val="3330"/>
              <a:buFont typeface="Trebuchet MS"/>
              <a:buNone/>
            </a:pPr>
            <a:r>
              <a:rPr lang="es-CO" sz="3530" b="1" i="0" u="none" strike="noStrike" cap="none">
                <a:solidFill>
                  <a:srgbClr val="351C75"/>
                </a:solidFill>
                <a:latin typeface="Trebuchet MS"/>
                <a:ea typeface="Trebuchet MS"/>
                <a:cs typeface="Trebuchet MS"/>
                <a:sym typeface="Trebuchet MS"/>
              </a:rPr>
              <a:t>En resumen</a:t>
            </a:r>
            <a:endParaRPr sz="1495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gef54d37ee2_0_1"/>
          <p:cNvSpPr txBox="1"/>
          <p:nvPr/>
        </p:nvSpPr>
        <p:spPr>
          <a:xfrm>
            <a:off x="250353" y="1748225"/>
            <a:ext cx="4082700" cy="12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s-CO" sz="23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Es la secuencia de pasos que resuelven un problema y es la base de la programación</a:t>
            </a:r>
            <a:endParaRPr sz="2300" b="0" i="0" u="none" strike="noStrike" cap="non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55" name="Google Shape;155;gef54d37ee2_0_1"/>
          <p:cNvSpPr txBox="1"/>
          <p:nvPr/>
        </p:nvSpPr>
        <p:spPr>
          <a:xfrm>
            <a:off x="5225775" y="1157025"/>
            <a:ext cx="4458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s-CO" sz="2400" b="1" i="0" u="none" strike="noStrike" cap="none">
                <a:solidFill>
                  <a:srgbClr val="1C4587"/>
                </a:solidFill>
                <a:latin typeface="Trebuchet MS"/>
                <a:ea typeface="Trebuchet MS"/>
                <a:cs typeface="Trebuchet MS"/>
                <a:sym typeface="Trebuchet MS"/>
              </a:rPr>
              <a:t>Partes de un Algoritmo</a:t>
            </a:r>
            <a:endParaRPr sz="2400" b="0" i="0" u="none" strike="noStrike" cap="non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56" name="Google Shape;156;gef54d37ee2_0_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20425" y="1883325"/>
            <a:ext cx="1601525" cy="1085970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gef54d37ee2_0_1"/>
          <p:cNvSpPr txBox="1"/>
          <p:nvPr/>
        </p:nvSpPr>
        <p:spPr>
          <a:xfrm>
            <a:off x="6105950" y="1771325"/>
            <a:ext cx="30000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s-CO" sz="2200" b="1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Entrada</a:t>
            </a:r>
            <a:endParaRPr sz="2200" b="1" i="0" u="none" strike="noStrike" cap="non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s-CO" sz="22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Datos que se le dan al algoritmo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gef54d37ee2_0_1"/>
          <p:cNvSpPr txBox="1"/>
          <p:nvPr/>
        </p:nvSpPr>
        <p:spPr>
          <a:xfrm>
            <a:off x="9613250" y="2033825"/>
            <a:ext cx="14325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s-CO" sz="2200" b="0" i="0" u="none" strike="noStrike" cap="none">
                <a:solidFill>
                  <a:schemeClr val="accent4"/>
                </a:solidFill>
                <a:latin typeface="Trebuchet MS"/>
                <a:ea typeface="Trebuchet MS"/>
                <a:cs typeface="Trebuchet MS"/>
                <a:sym typeface="Trebuchet MS"/>
              </a:rPr>
              <a:t>a </a:t>
            </a:r>
            <a:r>
              <a:rPr lang="es-CO" sz="22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=</a:t>
            </a:r>
            <a:r>
              <a:rPr lang="es-CO" sz="22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es-CO" sz="2200" b="0" i="0" u="none" strike="noStrike" cap="none">
                <a:solidFill>
                  <a:srgbClr val="9FC5E8"/>
                </a:solidFill>
                <a:latin typeface="Trebuchet MS"/>
                <a:ea typeface="Trebuchet MS"/>
                <a:cs typeface="Trebuchet MS"/>
                <a:sym typeface="Trebuchet MS"/>
              </a:rPr>
              <a:t>1</a:t>
            </a:r>
            <a:endParaRPr sz="2200" b="0" i="0" u="none" strike="noStrike" cap="none">
              <a:solidFill>
                <a:srgbClr val="9FC5E8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s-CO" sz="2200" b="0" i="0" u="none" strike="noStrike" cap="none">
                <a:solidFill>
                  <a:schemeClr val="accent4"/>
                </a:solidFill>
                <a:latin typeface="Trebuchet MS"/>
                <a:ea typeface="Trebuchet MS"/>
                <a:cs typeface="Trebuchet MS"/>
                <a:sym typeface="Trebuchet MS"/>
              </a:rPr>
              <a:t>b</a:t>
            </a:r>
            <a:r>
              <a:rPr lang="es-CO" sz="22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es-CO" sz="22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= </a:t>
            </a:r>
            <a:r>
              <a:rPr lang="es-CO" sz="2200" b="0" i="0" u="none" strike="noStrike" cap="none">
                <a:solidFill>
                  <a:srgbClr val="6FA8DC"/>
                </a:solidFill>
                <a:latin typeface="Trebuchet MS"/>
                <a:ea typeface="Trebuchet MS"/>
                <a:cs typeface="Trebuchet MS"/>
                <a:sym typeface="Trebuchet MS"/>
              </a:rPr>
              <a:t>2</a:t>
            </a:r>
            <a:endParaRPr sz="2200" b="0" i="0" u="none" strike="noStrike" cap="none">
              <a:solidFill>
                <a:srgbClr val="6FA8DC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59" name="Google Shape;159;gef54d37ee2_0_1"/>
          <p:cNvSpPr txBox="1"/>
          <p:nvPr/>
        </p:nvSpPr>
        <p:spPr>
          <a:xfrm>
            <a:off x="6563150" y="3142925"/>
            <a:ext cx="30000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s-CO" sz="2200" b="1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Proceso</a:t>
            </a:r>
            <a:endParaRPr sz="2200" b="1" i="0" u="none" strike="noStrike" cap="non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s-CO" sz="22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Operación que se hace con los datos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gef54d37ee2_0_1"/>
          <p:cNvSpPr txBox="1"/>
          <p:nvPr/>
        </p:nvSpPr>
        <p:spPr>
          <a:xfrm>
            <a:off x="10436138" y="3585875"/>
            <a:ext cx="14325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s-CO" sz="2200" b="0" i="0" u="none" strike="noStrike" cap="none">
                <a:solidFill>
                  <a:schemeClr val="accent4"/>
                </a:solidFill>
                <a:latin typeface="Trebuchet MS"/>
                <a:ea typeface="Trebuchet MS"/>
                <a:cs typeface="Trebuchet MS"/>
                <a:sym typeface="Trebuchet MS"/>
              </a:rPr>
              <a:t>c </a:t>
            </a:r>
            <a:r>
              <a:rPr lang="es-CO" sz="22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=</a:t>
            </a:r>
            <a:r>
              <a:rPr lang="es-CO" sz="22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es-CO" sz="2200" b="0" i="0" u="none" strike="noStrike" cap="none">
                <a:solidFill>
                  <a:schemeClr val="accent4"/>
                </a:solidFill>
                <a:latin typeface="Trebuchet MS"/>
                <a:ea typeface="Trebuchet MS"/>
                <a:cs typeface="Trebuchet MS"/>
                <a:sym typeface="Trebuchet MS"/>
              </a:rPr>
              <a:t>a</a:t>
            </a:r>
            <a:r>
              <a:rPr lang="es-CO" sz="22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es-CO" sz="22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+ </a:t>
            </a:r>
            <a:r>
              <a:rPr lang="es-CO" sz="2200" b="0" i="0" u="none" strike="noStrike" cap="none">
                <a:solidFill>
                  <a:schemeClr val="accent4"/>
                </a:solidFill>
                <a:latin typeface="Trebuchet MS"/>
                <a:ea typeface="Trebuchet MS"/>
                <a:cs typeface="Trebuchet MS"/>
                <a:sym typeface="Trebuchet MS"/>
              </a:rPr>
              <a:t>b</a:t>
            </a:r>
            <a:endParaRPr sz="2200" b="1" i="0" u="none" strike="noStrike" cap="none">
              <a:solidFill>
                <a:srgbClr val="6FA8DC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61" name="Google Shape;161;gef54d37ee2_0_1"/>
          <p:cNvSpPr txBox="1"/>
          <p:nvPr/>
        </p:nvSpPr>
        <p:spPr>
          <a:xfrm>
            <a:off x="7096550" y="4590725"/>
            <a:ext cx="30000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s-CO" sz="2200" b="1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Salida</a:t>
            </a:r>
            <a:endParaRPr sz="2200" b="1" i="0" u="none" strike="noStrike" cap="non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s-CO" sz="22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Resultado final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" name="Google Shape;162;gef54d37ee2_0_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48752" y="4891375"/>
            <a:ext cx="1601525" cy="1085966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gef54d37ee2_0_1"/>
          <p:cNvSpPr txBox="1"/>
          <p:nvPr/>
        </p:nvSpPr>
        <p:spPr>
          <a:xfrm>
            <a:off x="10055138" y="5262275"/>
            <a:ext cx="14325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s-CO" sz="2300" b="0" i="0" u="none" strike="noStrike" cap="none">
                <a:solidFill>
                  <a:schemeClr val="accent4"/>
                </a:solidFill>
                <a:latin typeface="Trebuchet MS"/>
                <a:ea typeface="Trebuchet MS"/>
                <a:cs typeface="Trebuchet MS"/>
                <a:sym typeface="Trebuchet MS"/>
              </a:rPr>
              <a:t>c </a:t>
            </a:r>
            <a:r>
              <a:rPr lang="es-CO" sz="23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=</a:t>
            </a:r>
            <a:r>
              <a:rPr lang="es-CO" sz="23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es-CO" sz="2300" b="0" i="0" u="none" strike="noStrike" cap="none">
                <a:solidFill>
                  <a:schemeClr val="accent5"/>
                </a:solidFill>
                <a:latin typeface="Trebuchet MS"/>
                <a:ea typeface="Trebuchet MS"/>
                <a:cs typeface="Trebuchet MS"/>
                <a:sym typeface="Trebuchet MS"/>
              </a:rPr>
              <a:t>3</a:t>
            </a:r>
            <a:endParaRPr sz="2300" b="1" i="0" u="none" strike="noStrike" cap="none">
              <a:solidFill>
                <a:schemeClr val="accent5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64" name="Google Shape;164;gef54d37ee2_0_1"/>
          <p:cNvSpPr txBox="1"/>
          <p:nvPr/>
        </p:nvSpPr>
        <p:spPr>
          <a:xfrm>
            <a:off x="-104025" y="3804725"/>
            <a:ext cx="52464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s-CO" sz="2400" b="1" i="0" u="none" strike="noStrike" cap="none">
                <a:solidFill>
                  <a:srgbClr val="1C4587"/>
                </a:solidFill>
                <a:latin typeface="Trebuchet MS"/>
                <a:ea typeface="Trebuchet MS"/>
                <a:cs typeface="Trebuchet MS"/>
                <a:sym typeface="Trebuchet MS"/>
              </a:rPr>
              <a:t>Características de un Algoritmo</a:t>
            </a:r>
            <a:endParaRPr sz="2400" b="0" i="0" u="none" strike="noStrike" cap="non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65" name="Google Shape;165;gef54d37ee2_0_1"/>
          <p:cNvSpPr txBox="1"/>
          <p:nvPr/>
        </p:nvSpPr>
        <p:spPr>
          <a:xfrm>
            <a:off x="664450" y="1159813"/>
            <a:ext cx="3480830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s-CO" sz="2400" b="1" i="0" u="none" strike="noStrike" cap="none">
                <a:solidFill>
                  <a:srgbClr val="1C4587"/>
                </a:solidFill>
                <a:latin typeface="Trebuchet MS"/>
                <a:ea typeface="Trebuchet MS"/>
                <a:cs typeface="Trebuchet MS"/>
                <a:sym typeface="Trebuchet MS"/>
              </a:rPr>
              <a:t>¿Qué es un Algoritmo?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gef54d37ee2_0_1"/>
          <p:cNvSpPr txBox="1"/>
          <p:nvPr/>
        </p:nvSpPr>
        <p:spPr>
          <a:xfrm>
            <a:off x="526150" y="4422525"/>
            <a:ext cx="4082700" cy="12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746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Trebuchet MS"/>
              <a:buChar char="➔"/>
            </a:pPr>
            <a:r>
              <a:rPr lang="es-CO" sz="23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Preciso </a:t>
            </a:r>
            <a:endParaRPr sz="2300" b="0" i="0" u="none" strike="noStrike" cap="non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marR="0" lvl="0" indent="-3746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Trebuchet MS"/>
              <a:buChar char="➔"/>
            </a:pPr>
            <a:r>
              <a:rPr lang="es-CO" sz="23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Definido </a:t>
            </a:r>
            <a:endParaRPr sz="2300" b="0" i="0" u="none" strike="noStrike" cap="non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marR="0" lvl="0" indent="-3746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Trebuchet MS"/>
              <a:buChar char="➔"/>
            </a:pPr>
            <a:r>
              <a:rPr lang="es-CO" sz="23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Finito</a:t>
            </a:r>
            <a:endParaRPr sz="2300" b="0" i="0" u="none" strike="noStrike" cap="non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67" name="Google Shape;167;gef54d37ee2_0_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76050" y="5138750"/>
            <a:ext cx="2776800" cy="138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" grpId="0"/>
      <p:bldP spid="155" grpId="0"/>
      <p:bldP spid="157" grpId="0"/>
      <p:bldP spid="158" grpId="0"/>
      <p:bldP spid="159" grpId="0"/>
      <p:bldP spid="160" grpId="0"/>
      <p:bldP spid="161" grpId="0"/>
      <p:bldP spid="163" grpId="0"/>
      <p:bldP spid="164" grpId="0"/>
      <p:bldP spid="165" grpId="0"/>
      <p:bldP spid="166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8"/>
          <p:cNvSpPr txBox="1"/>
          <p:nvPr/>
        </p:nvSpPr>
        <p:spPr>
          <a:xfrm>
            <a:off x="557212" y="907643"/>
            <a:ext cx="11715750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 dirty="0">
                <a:solidFill>
                  <a:srgbClr val="003366"/>
                </a:solidFill>
                <a:latin typeface="Montserrat"/>
                <a:ea typeface="Montserrat"/>
                <a:cs typeface="Montserrat"/>
                <a:sym typeface="Montserrat"/>
              </a:rPr>
              <a:t>¿</a:t>
            </a:r>
            <a:r>
              <a:rPr lang="en-US" sz="3600" b="1" i="0" u="none" strike="noStrike" cap="none" dirty="0" err="1">
                <a:solidFill>
                  <a:srgbClr val="003366"/>
                </a:solidFill>
                <a:latin typeface="Montserrat"/>
                <a:ea typeface="Montserrat"/>
                <a:cs typeface="Montserrat"/>
                <a:sym typeface="Montserrat"/>
              </a:rPr>
              <a:t>Qué</a:t>
            </a:r>
            <a:r>
              <a:rPr lang="en-US" sz="3600" b="1" i="0" u="none" strike="noStrike" cap="none" dirty="0">
                <a:solidFill>
                  <a:srgbClr val="003366"/>
                </a:solidFill>
                <a:latin typeface="Montserrat"/>
                <a:ea typeface="Montserrat"/>
                <a:cs typeface="Montserrat"/>
                <a:sym typeface="Montserrat"/>
              </a:rPr>
              <a:t> es </a:t>
            </a:r>
            <a:r>
              <a:rPr lang="en-US" sz="3600" b="1" i="0" u="none" strike="noStrike" cap="none" dirty="0" err="1">
                <a:solidFill>
                  <a:srgbClr val="003366"/>
                </a:solidFill>
                <a:latin typeface="Montserrat"/>
                <a:ea typeface="Montserrat"/>
                <a:cs typeface="Montserrat"/>
                <a:sym typeface="Montserrat"/>
              </a:rPr>
              <a:t>el</a:t>
            </a:r>
            <a:r>
              <a:rPr lang="en-US" sz="3600" b="1" i="0" u="none" strike="noStrike" cap="none" dirty="0">
                <a:solidFill>
                  <a:srgbClr val="00336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600" b="1" i="0" u="none" strike="noStrike" cap="none" dirty="0" err="1">
                <a:solidFill>
                  <a:srgbClr val="003366"/>
                </a:solidFill>
                <a:latin typeface="Montserrat"/>
                <a:ea typeface="Montserrat"/>
                <a:cs typeface="Montserrat"/>
                <a:sym typeface="Montserrat"/>
              </a:rPr>
              <a:t>Pseudocódigo</a:t>
            </a:r>
            <a:r>
              <a:rPr lang="en-US" sz="3600" b="1" i="0" u="none" strike="noStrike" cap="none" dirty="0">
                <a:solidFill>
                  <a:srgbClr val="003366"/>
                </a:solidFill>
                <a:latin typeface="Montserrat"/>
                <a:ea typeface="Montserrat"/>
                <a:cs typeface="Montserrat"/>
                <a:sym typeface="Montserrat"/>
              </a:rPr>
              <a:t>?</a:t>
            </a:r>
            <a:endParaRPr dirty="0"/>
          </a:p>
        </p:txBody>
      </p:sp>
      <p:sp>
        <p:nvSpPr>
          <p:cNvPr id="168" name="Google Shape;168;p18"/>
          <p:cNvSpPr/>
          <p:nvPr/>
        </p:nvSpPr>
        <p:spPr>
          <a:xfrm>
            <a:off x="476250" y="1510456"/>
            <a:ext cx="11239500" cy="28575"/>
          </a:xfrm>
          <a:prstGeom prst="rect">
            <a:avLst/>
          </a:prstGeom>
          <a:solidFill>
            <a:srgbClr val="00AA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18"/>
          <p:cNvSpPr txBox="1"/>
          <p:nvPr/>
        </p:nvSpPr>
        <p:spPr>
          <a:xfrm>
            <a:off x="476250" y="1700956"/>
            <a:ext cx="10898886" cy="886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u="none" strike="noStrike" cap="none" dirty="0">
                <a:solidFill>
                  <a:srgbClr val="334155"/>
                </a:solidFill>
                <a:latin typeface="Open Sans"/>
                <a:ea typeface="Open Sans"/>
                <a:cs typeface="Open Sans"/>
                <a:sym typeface="Open Sans"/>
              </a:rPr>
              <a:t>Es </a:t>
            </a:r>
            <a:r>
              <a:rPr lang="en-US" b="0" i="0" u="none" strike="noStrike" cap="none" dirty="0" err="1">
                <a:solidFill>
                  <a:srgbClr val="334155"/>
                </a:solidFill>
                <a:latin typeface="Open Sans"/>
                <a:ea typeface="Open Sans"/>
                <a:cs typeface="Open Sans"/>
                <a:sym typeface="Open Sans"/>
              </a:rPr>
              <a:t>una</a:t>
            </a:r>
            <a:r>
              <a:rPr lang="en-US" b="0" i="0" u="none" strike="noStrike" cap="none" dirty="0">
                <a:solidFill>
                  <a:srgbClr val="334155"/>
                </a:solidFill>
                <a:latin typeface="Open Sans"/>
                <a:ea typeface="Open Sans"/>
                <a:cs typeface="Open Sans"/>
                <a:sym typeface="Open Sans"/>
              </a:rPr>
              <a:t> forma de </a:t>
            </a:r>
            <a:r>
              <a:rPr lang="en-US" b="0" i="0" u="none" strike="noStrike" cap="none" dirty="0" err="1">
                <a:solidFill>
                  <a:srgbClr val="334155"/>
                </a:solidFill>
                <a:latin typeface="Open Sans"/>
                <a:ea typeface="Open Sans"/>
                <a:cs typeface="Open Sans"/>
                <a:sym typeface="Open Sans"/>
              </a:rPr>
              <a:t>describir</a:t>
            </a:r>
            <a:r>
              <a:rPr lang="en-US" b="0" i="0" u="none" strike="noStrike" cap="none" dirty="0">
                <a:solidFill>
                  <a:srgbClr val="334155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b="0" i="0" u="none" strike="noStrike" cap="none" dirty="0" err="1">
                <a:solidFill>
                  <a:srgbClr val="334155"/>
                </a:solidFill>
                <a:latin typeface="Open Sans"/>
                <a:ea typeface="Open Sans"/>
                <a:cs typeface="Open Sans"/>
                <a:sym typeface="Open Sans"/>
              </a:rPr>
              <a:t>algoritmos</a:t>
            </a:r>
            <a:r>
              <a:rPr lang="en-US" b="0" i="0" u="none" strike="noStrike" cap="none" dirty="0">
                <a:solidFill>
                  <a:srgbClr val="334155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b="0" i="0" u="none" strike="noStrike" cap="none" dirty="0" err="1">
                <a:solidFill>
                  <a:srgbClr val="334155"/>
                </a:solidFill>
                <a:latin typeface="Open Sans"/>
                <a:ea typeface="Open Sans"/>
                <a:cs typeface="Open Sans"/>
                <a:sym typeface="Open Sans"/>
              </a:rPr>
              <a:t>utilizando</a:t>
            </a:r>
            <a:r>
              <a:rPr lang="en-US" b="0" i="0" u="none" strike="noStrike" cap="none" dirty="0">
                <a:solidFill>
                  <a:srgbClr val="334155"/>
                </a:solidFill>
                <a:latin typeface="Open Sans"/>
                <a:ea typeface="Open Sans"/>
                <a:cs typeface="Open Sans"/>
                <a:sym typeface="Open Sans"/>
              </a:rPr>
              <a:t> un </a:t>
            </a:r>
            <a:r>
              <a:rPr lang="en-US" b="0" i="0" u="none" strike="noStrike" cap="none" dirty="0" err="1">
                <a:solidFill>
                  <a:srgbClr val="334155"/>
                </a:solidFill>
                <a:latin typeface="Open Sans"/>
                <a:ea typeface="Open Sans"/>
                <a:cs typeface="Open Sans"/>
                <a:sym typeface="Open Sans"/>
              </a:rPr>
              <a:t>lenguaje</a:t>
            </a:r>
            <a:r>
              <a:rPr lang="en-US" b="0" i="0" u="none" strike="noStrike" cap="none" dirty="0">
                <a:solidFill>
                  <a:srgbClr val="334155"/>
                </a:solidFill>
                <a:latin typeface="Open Sans"/>
                <a:ea typeface="Open Sans"/>
                <a:cs typeface="Open Sans"/>
                <a:sym typeface="Open Sans"/>
              </a:rPr>
              <a:t> natural </a:t>
            </a:r>
            <a:r>
              <a:rPr lang="en-US" b="0" i="0" u="none" strike="noStrike" cap="none" dirty="0" err="1">
                <a:solidFill>
                  <a:srgbClr val="334155"/>
                </a:solidFill>
                <a:latin typeface="Open Sans"/>
                <a:ea typeface="Open Sans"/>
                <a:cs typeface="Open Sans"/>
                <a:sym typeface="Open Sans"/>
              </a:rPr>
              <a:t>estructurado</a:t>
            </a:r>
            <a:r>
              <a:rPr lang="en-US" b="0" i="0" u="none" strike="noStrike" cap="none" dirty="0">
                <a:solidFill>
                  <a:srgbClr val="334155"/>
                </a:solidFill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lang="en-US" b="0" i="0" u="none" strike="noStrike" cap="none" dirty="0" err="1">
                <a:solidFill>
                  <a:srgbClr val="334155"/>
                </a:solidFill>
                <a:latin typeface="Open Sans"/>
                <a:ea typeface="Open Sans"/>
                <a:cs typeface="Open Sans"/>
                <a:sym typeface="Open Sans"/>
              </a:rPr>
              <a:t>independiente</a:t>
            </a:r>
            <a:r>
              <a:rPr lang="en-US" b="0" i="0" u="none" strike="noStrike" cap="none" dirty="0">
                <a:solidFill>
                  <a:srgbClr val="334155"/>
                </a:solidFill>
                <a:latin typeface="Open Sans"/>
                <a:ea typeface="Open Sans"/>
                <a:cs typeface="Open Sans"/>
                <a:sym typeface="Open Sans"/>
              </a:rPr>
              <a:t> de </a:t>
            </a:r>
            <a:r>
              <a:rPr lang="en-US" b="0" i="0" u="none" strike="noStrike" cap="none" dirty="0" err="1">
                <a:solidFill>
                  <a:srgbClr val="334155"/>
                </a:solidFill>
                <a:latin typeface="Open Sans"/>
                <a:ea typeface="Open Sans"/>
                <a:cs typeface="Open Sans"/>
                <a:sym typeface="Open Sans"/>
              </a:rPr>
              <a:t>cualquier</a:t>
            </a:r>
            <a:r>
              <a:rPr lang="en-US" b="0" i="0" u="none" strike="noStrike" cap="none" dirty="0">
                <a:solidFill>
                  <a:srgbClr val="334155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b="0" i="0" u="none" strike="noStrike" cap="none" dirty="0" err="1">
                <a:solidFill>
                  <a:srgbClr val="334155"/>
                </a:solidFill>
                <a:latin typeface="Open Sans"/>
                <a:ea typeface="Open Sans"/>
                <a:cs typeface="Open Sans"/>
                <a:sym typeface="Open Sans"/>
              </a:rPr>
              <a:t>lenguaje</a:t>
            </a:r>
            <a:r>
              <a:rPr lang="en-US" b="0" i="0" u="none" strike="noStrike" cap="none" dirty="0">
                <a:solidFill>
                  <a:srgbClr val="334155"/>
                </a:solidFill>
                <a:latin typeface="Open Sans"/>
                <a:ea typeface="Open Sans"/>
                <a:cs typeface="Open Sans"/>
                <a:sym typeface="Open Sans"/>
              </a:rPr>
              <a:t> de </a:t>
            </a:r>
            <a:r>
              <a:rPr lang="en-US" b="0" i="0" u="none" strike="noStrike" cap="none" dirty="0" err="1">
                <a:solidFill>
                  <a:srgbClr val="334155"/>
                </a:solidFill>
                <a:latin typeface="Open Sans"/>
                <a:ea typeface="Open Sans"/>
                <a:cs typeface="Open Sans"/>
                <a:sym typeface="Open Sans"/>
              </a:rPr>
              <a:t>programación</a:t>
            </a:r>
            <a:r>
              <a:rPr lang="en-US" b="0" i="0" u="none" strike="noStrike" cap="none" dirty="0">
                <a:solidFill>
                  <a:srgbClr val="334155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b="0" i="0" u="none" strike="noStrike" cap="none" dirty="0" err="1">
                <a:solidFill>
                  <a:srgbClr val="334155"/>
                </a:solidFill>
                <a:latin typeface="Open Sans"/>
                <a:ea typeface="Open Sans"/>
                <a:cs typeface="Open Sans"/>
                <a:sym typeface="Open Sans"/>
              </a:rPr>
              <a:t>específico</a:t>
            </a:r>
            <a:r>
              <a:rPr lang="en-US" b="0" i="0" u="none" strike="noStrike" cap="none" dirty="0">
                <a:solidFill>
                  <a:srgbClr val="334155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sz="2400" dirty="0"/>
          </a:p>
        </p:txBody>
      </p:sp>
      <p:sp>
        <p:nvSpPr>
          <p:cNvPr id="171" name="Google Shape;171;p18"/>
          <p:cNvSpPr txBox="1"/>
          <p:nvPr/>
        </p:nvSpPr>
        <p:spPr>
          <a:xfrm>
            <a:off x="476250" y="2787581"/>
            <a:ext cx="5650706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 dirty="0" err="1">
                <a:solidFill>
                  <a:srgbClr val="003366"/>
                </a:solidFill>
                <a:latin typeface="Montserrat"/>
                <a:ea typeface="Montserrat"/>
                <a:cs typeface="Montserrat"/>
                <a:sym typeface="Montserrat"/>
              </a:rPr>
              <a:t>Características</a:t>
            </a:r>
            <a:r>
              <a:rPr lang="en-US" sz="2000" b="1" i="0" u="none" strike="noStrike" cap="none" dirty="0">
                <a:solidFill>
                  <a:srgbClr val="003366"/>
                </a:solidFill>
                <a:latin typeface="Montserrat"/>
                <a:ea typeface="Montserrat"/>
                <a:cs typeface="Montserrat"/>
                <a:sym typeface="Montserrat"/>
              </a:rPr>
              <a:t> Clave:</a:t>
            </a:r>
            <a:endParaRPr sz="2400" dirty="0"/>
          </a:p>
        </p:txBody>
      </p:sp>
      <p:sp>
        <p:nvSpPr>
          <p:cNvPr id="172" name="Google Shape;172;p18"/>
          <p:cNvSpPr txBox="1"/>
          <p:nvPr/>
        </p:nvSpPr>
        <p:spPr>
          <a:xfrm>
            <a:off x="476250" y="5003155"/>
            <a:ext cx="5650706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 dirty="0" err="1">
                <a:solidFill>
                  <a:srgbClr val="003366"/>
                </a:solidFill>
                <a:latin typeface="Montserrat"/>
                <a:ea typeface="Montserrat"/>
                <a:cs typeface="Montserrat"/>
                <a:sym typeface="Montserrat"/>
              </a:rPr>
              <a:t>Buenas</a:t>
            </a:r>
            <a:r>
              <a:rPr lang="en-US" sz="2000" b="1" i="0" u="none" strike="noStrike" cap="none" dirty="0">
                <a:solidFill>
                  <a:srgbClr val="00336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000" b="1" i="0" u="none" strike="noStrike" cap="none" dirty="0" err="1">
                <a:solidFill>
                  <a:srgbClr val="003366"/>
                </a:solidFill>
                <a:latin typeface="Montserrat"/>
                <a:ea typeface="Montserrat"/>
                <a:cs typeface="Montserrat"/>
                <a:sym typeface="Montserrat"/>
              </a:rPr>
              <a:t>Prácticas</a:t>
            </a:r>
            <a:r>
              <a:rPr lang="en-US" sz="2000" b="1" i="0" u="none" strike="noStrike" cap="none" dirty="0">
                <a:solidFill>
                  <a:srgbClr val="003366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sz="2400" dirty="0"/>
          </a:p>
        </p:txBody>
      </p:sp>
      <p:sp>
        <p:nvSpPr>
          <p:cNvPr id="173" name="Google Shape;173;p18"/>
          <p:cNvSpPr txBox="1"/>
          <p:nvPr/>
        </p:nvSpPr>
        <p:spPr>
          <a:xfrm>
            <a:off x="476249" y="5438316"/>
            <a:ext cx="9975341" cy="393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 dirty="0">
                <a:solidFill>
                  <a:srgbClr val="334155"/>
                </a:solidFill>
                <a:latin typeface="Open Sans"/>
                <a:ea typeface="Open Sans"/>
                <a:cs typeface="Open Sans"/>
                <a:sym typeface="Open Sans"/>
              </a:rPr>
              <a:t>Usar </a:t>
            </a:r>
            <a:r>
              <a:rPr lang="en-US" sz="1600" b="1" i="0" u="none" strike="noStrike" cap="none" dirty="0" err="1">
                <a:solidFill>
                  <a:srgbClr val="334155"/>
                </a:solidFill>
                <a:latin typeface="Open Sans"/>
                <a:ea typeface="Open Sans"/>
                <a:cs typeface="Open Sans"/>
                <a:sym typeface="Open Sans"/>
              </a:rPr>
              <a:t>indentación</a:t>
            </a:r>
            <a:r>
              <a:rPr lang="en-US" sz="1600" b="0" i="0" u="none" strike="noStrike" cap="none" dirty="0">
                <a:solidFill>
                  <a:srgbClr val="334155"/>
                </a:solidFill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lang="en-US" sz="1600" b="0" i="0" u="none" strike="noStrike" cap="none" dirty="0" err="1">
                <a:solidFill>
                  <a:srgbClr val="334155"/>
                </a:solidFill>
                <a:latin typeface="Open Sans"/>
                <a:ea typeface="Open Sans"/>
                <a:cs typeface="Open Sans"/>
                <a:sym typeface="Open Sans"/>
              </a:rPr>
              <a:t>verbos</a:t>
            </a:r>
            <a:r>
              <a:rPr lang="en-US" sz="1600" b="0" i="0" u="none" strike="noStrike" cap="none" dirty="0">
                <a:solidFill>
                  <a:srgbClr val="334155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600" b="0" i="0" u="none" strike="noStrike" cap="none" dirty="0" err="1">
                <a:solidFill>
                  <a:srgbClr val="334155"/>
                </a:solidFill>
                <a:latin typeface="Open Sans"/>
                <a:ea typeface="Open Sans"/>
                <a:cs typeface="Open Sans"/>
                <a:sym typeface="Open Sans"/>
              </a:rPr>
              <a:t>en</a:t>
            </a:r>
            <a:r>
              <a:rPr lang="en-US" sz="1600" b="0" i="0" u="none" strike="noStrike" cap="none" dirty="0">
                <a:solidFill>
                  <a:srgbClr val="334155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600" b="1" i="0" u="none" strike="noStrike" cap="none" dirty="0" err="1">
                <a:solidFill>
                  <a:srgbClr val="334155"/>
                </a:solidFill>
                <a:latin typeface="Open Sans"/>
                <a:ea typeface="Open Sans"/>
                <a:cs typeface="Open Sans"/>
                <a:sym typeface="Open Sans"/>
              </a:rPr>
              <a:t>imperativo</a:t>
            </a:r>
            <a:r>
              <a:rPr lang="en-US" sz="1600" b="0" i="0" u="none" strike="noStrike" cap="none" dirty="0">
                <a:solidFill>
                  <a:srgbClr val="334155"/>
                </a:solidFill>
                <a:latin typeface="Open Sans"/>
                <a:ea typeface="Open Sans"/>
                <a:cs typeface="Open Sans"/>
                <a:sym typeface="Open Sans"/>
              </a:rPr>
              <a:t> (Leer, </a:t>
            </a:r>
            <a:r>
              <a:rPr lang="en-US" sz="1600" b="0" i="0" u="none" strike="noStrike" cap="none" dirty="0" err="1">
                <a:solidFill>
                  <a:srgbClr val="334155"/>
                </a:solidFill>
                <a:latin typeface="Open Sans"/>
                <a:ea typeface="Open Sans"/>
                <a:cs typeface="Open Sans"/>
                <a:sym typeface="Open Sans"/>
              </a:rPr>
              <a:t>Calcular</a:t>
            </a:r>
            <a:r>
              <a:rPr lang="en-US" sz="1600" b="0" i="0" u="none" strike="noStrike" cap="none" dirty="0">
                <a:solidFill>
                  <a:srgbClr val="334155"/>
                </a:solidFill>
                <a:latin typeface="Open Sans"/>
                <a:ea typeface="Open Sans"/>
                <a:cs typeface="Open Sans"/>
                <a:sym typeface="Open Sans"/>
              </a:rPr>
              <a:t>) y </a:t>
            </a:r>
            <a:r>
              <a:rPr lang="en-US" sz="1600" b="0" i="0" u="none" strike="noStrike" cap="none" dirty="0" err="1">
                <a:solidFill>
                  <a:srgbClr val="334155"/>
                </a:solidFill>
                <a:latin typeface="Open Sans"/>
                <a:ea typeface="Open Sans"/>
                <a:cs typeface="Open Sans"/>
                <a:sym typeface="Open Sans"/>
              </a:rPr>
              <a:t>constantes</a:t>
            </a:r>
            <a:r>
              <a:rPr lang="en-US" sz="1600" b="0" i="0" u="none" strike="noStrike" cap="none" dirty="0">
                <a:solidFill>
                  <a:srgbClr val="334155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600" b="0" i="0" u="none" strike="noStrike" cap="none" dirty="0" err="1">
                <a:solidFill>
                  <a:srgbClr val="334155"/>
                </a:solidFill>
                <a:latin typeface="Open Sans"/>
                <a:ea typeface="Open Sans"/>
                <a:cs typeface="Open Sans"/>
                <a:sym typeface="Open Sans"/>
              </a:rPr>
              <a:t>en</a:t>
            </a:r>
            <a:r>
              <a:rPr lang="en-US" sz="1600" b="0" i="0" u="none" strike="noStrike" cap="none" dirty="0">
                <a:solidFill>
                  <a:srgbClr val="334155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600" b="1" i="0" u="none" strike="noStrike" cap="none" dirty="0">
                <a:solidFill>
                  <a:srgbClr val="334155"/>
                </a:solidFill>
                <a:latin typeface="Open Sans"/>
                <a:ea typeface="Open Sans"/>
                <a:cs typeface="Open Sans"/>
                <a:sym typeface="Open Sans"/>
              </a:rPr>
              <a:t>MAYÚSCULAS</a:t>
            </a:r>
            <a:r>
              <a:rPr lang="en-US" sz="1600" b="0" i="0" u="none" strike="noStrike" cap="none" dirty="0">
                <a:solidFill>
                  <a:srgbClr val="334155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sz="2400" dirty="0"/>
          </a:p>
        </p:txBody>
      </p:sp>
      <p:sp>
        <p:nvSpPr>
          <p:cNvPr id="174" name="Google Shape;174;p18"/>
          <p:cNvSpPr txBox="1"/>
          <p:nvPr/>
        </p:nvSpPr>
        <p:spPr>
          <a:xfrm>
            <a:off x="752475" y="3219438"/>
            <a:ext cx="5105400" cy="44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992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i="0" u="none" strike="noStrike" cap="none" dirty="0">
                <a:solidFill>
                  <a:srgbClr val="334155"/>
                </a:solidFill>
                <a:latin typeface="Open Sans"/>
                <a:ea typeface="Open Sans"/>
                <a:cs typeface="Open Sans"/>
                <a:sym typeface="Open Sans"/>
              </a:rPr>
              <a:t>Frases simples:</a:t>
            </a:r>
            <a:r>
              <a:rPr lang="en-US" b="0" i="0" u="none" strike="noStrike" cap="none" dirty="0">
                <a:solidFill>
                  <a:srgbClr val="334155"/>
                </a:solidFill>
                <a:latin typeface="Open Sans"/>
                <a:ea typeface="Open Sans"/>
                <a:cs typeface="Open Sans"/>
                <a:sym typeface="Open Sans"/>
              </a:rPr>
              <a:t> Usa </a:t>
            </a:r>
            <a:r>
              <a:rPr lang="en-US" b="0" i="0" u="none" strike="noStrike" cap="none" dirty="0" err="1">
                <a:solidFill>
                  <a:srgbClr val="334155"/>
                </a:solidFill>
                <a:latin typeface="Open Sans"/>
                <a:ea typeface="Open Sans"/>
                <a:cs typeface="Open Sans"/>
                <a:sym typeface="Open Sans"/>
              </a:rPr>
              <a:t>sentencias</a:t>
            </a:r>
            <a:r>
              <a:rPr lang="en-US" b="0" i="0" u="none" strike="noStrike" cap="none" dirty="0">
                <a:solidFill>
                  <a:srgbClr val="334155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b="0" i="0" u="none" strike="noStrike" cap="none" dirty="0" err="1">
                <a:solidFill>
                  <a:srgbClr val="334155"/>
                </a:solidFill>
                <a:latin typeface="Open Sans"/>
                <a:ea typeface="Open Sans"/>
                <a:cs typeface="Open Sans"/>
                <a:sym typeface="Open Sans"/>
              </a:rPr>
              <a:t>claras</a:t>
            </a:r>
            <a:r>
              <a:rPr lang="en-US" b="0" i="0" u="none" strike="noStrike" cap="none" dirty="0">
                <a:solidFill>
                  <a:srgbClr val="334155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sz="2400" dirty="0"/>
          </a:p>
        </p:txBody>
      </p:sp>
      <p:sp>
        <p:nvSpPr>
          <p:cNvPr id="175" name="Google Shape;175;p18"/>
          <p:cNvSpPr txBox="1"/>
          <p:nvPr/>
        </p:nvSpPr>
        <p:spPr>
          <a:xfrm>
            <a:off x="752474" y="3780271"/>
            <a:ext cx="9699117" cy="44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992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i="0" u="none" strike="noStrike" cap="none" dirty="0">
                <a:solidFill>
                  <a:srgbClr val="334155"/>
                </a:solidFill>
                <a:latin typeface="Open Sans"/>
                <a:ea typeface="Open Sans"/>
                <a:cs typeface="Open Sans"/>
                <a:sym typeface="Open Sans"/>
              </a:rPr>
              <a:t>No </a:t>
            </a:r>
            <a:r>
              <a:rPr lang="en-US" b="1" i="0" u="none" strike="noStrike" cap="none" dirty="0" err="1">
                <a:solidFill>
                  <a:srgbClr val="334155"/>
                </a:solidFill>
                <a:latin typeface="Open Sans"/>
                <a:ea typeface="Open Sans"/>
                <a:cs typeface="Open Sans"/>
                <a:sym typeface="Open Sans"/>
              </a:rPr>
              <a:t>tiene</a:t>
            </a:r>
            <a:r>
              <a:rPr lang="en-US" b="1" i="0" u="none" strike="noStrike" cap="none" dirty="0">
                <a:solidFill>
                  <a:srgbClr val="334155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b="1" i="0" u="none" strike="noStrike" cap="none" dirty="0" err="1">
                <a:solidFill>
                  <a:srgbClr val="334155"/>
                </a:solidFill>
                <a:latin typeface="Open Sans"/>
                <a:ea typeface="Open Sans"/>
                <a:cs typeface="Open Sans"/>
                <a:sym typeface="Open Sans"/>
              </a:rPr>
              <a:t>sintaxis</a:t>
            </a:r>
            <a:r>
              <a:rPr lang="en-US" b="1" i="0" u="none" strike="noStrike" cap="none" dirty="0">
                <a:solidFill>
                  <a:srgbClr val="334155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b="1" i="0" u="none" strike="noStrike" cap="none" dirty="0" err="1">
                <a:solidFill>
                  <a:srgbClr val="334155"/>
                </a:solidFill>
                <a:latin typeface="Open Sans"/>
                <a:ea typeface="Open Sans"/>
                <a:cs typeface="Open Sans"/>
                <a:sym typeface="Open Sans"/>
              </a:rPr>
              <a:t>rígida</a:t>
            </a:r>
            <a:r>
              <a:rPr lang="en-US" b="1" i="0" u="none" strike="noStrike" cap="none" dirty="0">
                <a:solidFill>
                  <a:srgbClr val="334155"/>
                </a:solidFill>
                <a:latin typeface="Open Sans"/>
                <a:ea typeface="Open Sans"/>
                <a:cs typeface="Open Sans"/>
                <a:sym typeface="Open Sans"/>
              </a:rPr>
              <a:t>:</a:t>
            </a:r>
            <a:r>
              <a:rPr lang="en-US" b="0" i="0" u="none" strike="noStrike" cap="none" dirty="0">
                <a:solidFill>
                  <a:srgbClr val="334155"/>
                </a:solidFill>
                <a:latin typeface="Open Sans"/>
                <a:ea typeface="Open Sans"/>
                <a:cs typeface="Open Sans"/>
                <a:sym typeface="Open Sans"/>
              </a:rPr>
              <a:t> Se </a:t>
            </a:r>
            <a:r>
              <a:rPr lang="en-US" b="0" i="0" u="none" strike="noStrike" cap="none" dirty="0" err="1">
                <a:solidFill>
                  <a:srgbClr val="334155"/>
                </a:solidFill>
                <a:latin typeface="Open Sans"/>
                <a:ea typeface="Open Sans"/>
                <a:cs typeface="Open Sans"/>
                <a:sym typeface="Open Sans"/>
              </a:rPr>
              <a:t>enfoca</a:t>
            </a:r>
            <a:r>
              <a:rPr lang="en-US" b="0" i="0" u="none" strike="noStrike" cap="none" dirty="0">
                <a:solidFill>
                  <a:srgbClr val="334155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b="0" i="0" u="none" strike="noStrike" cap="none" dirty="0" err="1">
                <a:solidFill>
                  <a:srgbClr val="334155"/>
                </a:solidFill>
                <a:latin typeface="Open Sans"/>
                <a:ea typeface="Open Sans"/>
                <a:cs typeface="Open Sans"/>
                <a:sym typeface="Open Sans"/>
              </a:rPr>
              <a:t>en</a:t>
            </a:r>
            <a:r>
              <a:rPr lang="en-US" b="0" i="0" u="none" strike="noStrike" cap="none" dirty="0">
                <a:solidFill>
                  <a:srgbClr val="334155"/>
                </a:solidFill>
                <a:latin typeface="Open Sans"/>
                <a:ea typeface="Open Sans"/>
                <a:cs typeface="Open Sans"/>
                <a:sym typeface="Open Sans"/>
              </a:rPr>
              <a:t> la </a:t>
            </a:r>
            <a:r>
              <a:rPr lang="en-US" b="0" i="0" u="none" strike="noStrike" cap="none" dirty="0" err="1">
                <a:solidFill>
                  <a:srgbClr val="334155"/>
                </a:solidFill>
                <a:latin typeface="Open Sans"/>
                <a:ea typeface="Open Sans"/>
                <a:cs typeface="Open Sans"/>
                <a:sym typeface="Open Sans"/>
              </a:rPr>
              <a:t>lógica</a:t>
            </a:r>
            <a:r>
              <a:rPr lang="en-US" b="0" i="0" u="none" strike="noStrike" cap="none" dirty="0">
                <a:solidFill>
                  <a:srgbClr val="334155"/>
                </a:solidFill>
                <a:latin typeface="Open Sans"/>
                <a:ea typeface="Open Sans"/>
                <a:cs typeface="Open Sans"/>
                <a:sym typeface="Open Sans"/>
              </a:rPr>
              <a:t>, no </a:t>
            </a:r>
            <a:r>
              <a:rPr lang="en-US" b="0" i="0" u="none" strike="noStrike" cap="none" dirty="0" err="1">
                <a:solidFill>
                  <a:srgbClr val="334155"/>
                </a:solidFill>
                <a:latin typeface="Open Sans"/>
                <a:ea typeface="Open Sans"/>
                <a:cs typeface="Open Sans"/>
                <a:sym typeface="Open Sans"/>
              </a:rPr>
              <a:t>en</a:t>
            </a:r>
            <a:r>
              <a:rPr lang="en-US" b="0" i="0" u="none" strike="noStrike" cap="none" dirty="0">
                <a:solidFill>
                  <a:srgbClr val="334155"/>
                </a:solidFill>
                <a:latin typeface="Open Sans"/>
                <a:ea typeface="Open Sans"/>
                <a:cs typeface="Open Sans"/>
                <a:sym typeface="Open Sans"/>
              </a:rPr>
              <a:t> comas o puntos.</a:t>
            </a:r>
            <a:endParaRPr sz="2400" dirty="0"/>
          </a:p>
        </p:txBody>
      </p:sp>
      <p:sp>
        <p:nvSpPr>
          <p:cNvPr id="176" name="Google Shape;176;p18"/>
          <p:cNvSpPr txBox="1"/>
          <p:nvPr/>
        </p:nvSpPr>
        <p:spPr>
          <a:xfrm>
            <a:off x="752474" y="4316450"/>
            <a:ext cx="10503790" cy="44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992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i="0" u="none" strike="noStrike" cap="none" dirty="0">
                <a:solidFill>
                  <a:srgbClr val="334155"/>
                </a:solidFill>
                <a:latin typeface="Open Sans"/>
                <a:ea typeface="Open Sans"/>
                <a:cs typeface="Open Sans"/>
                <a:sym typeface="Open Sans"/>
              </a:rPr>
              <a:t>Independiente:</a:t>
            </a:r>
            <a:r>
              <a:rPr lang="en-US" b="0" i="0" u="none" strike="noStrike" cap="none" dirty="0">
                <a:solidFill>
                  <a:srgbClr val="334155"/>
                </a:solidFill>
                <a:latin typeface="Open Sans"/>
                <a:ea typeface="Open Sans"/>
                <a:cs typeface="Open Sans"/>
                <a:sym typeface="Open Sans"/>
              </a:rPr>
              <a:t> Sirve para </a:t>
            </a:r>
            <a:r>
              <a:rPr lang="en-US" b="0" i="0" u="none" strike="noStrike" cap="none" dirty="0" err="1">
                <a:solidFill>
                  <a:srgbClr val="334155"/>
                </a:solidFill>
                <a:latin typeface="Open Sans"/>
                <a:ea typeface="Open Sans"/>
                <a:cs typeface="Open Sans"/>
                <a:sym typeface="Open Sans"/>
              </a:rPr>
              <a:t>planear</a:t>
            </a:r>
            <a:r>
              <a:rPr lang="en-US" b="0" i="0" u="none" strike="noStrike" cap="none" dirty="0">
                <a:solidFill>
                  <a:srgbClr val="334155"/>
                </a:solidFill>
                <a:latin typeface="Open Sans"/>
                <a:ea typeface="Open Sans"/>
                <a:cs typeface="Open Sans"/>
                <a:sym typeface="Open Sans"/>
              </a:rPr>
              <a:t> antes de </a:t>
            </a:r>
            <a:r>
              <a:rPr lang="en-US" b="0" i="0" u="none" strike="noStrike" cap="none" dirty="0" err="1">
                <a:solidFill>
                  <a:srgbClr val="334155"/>
                </a:solidFill>
                <a:latin typeface="Open Sans"/>
                <a:ea typeface="Open Sans"/>
                <a:cs typeface="Open Sans"/>
                <a:sym typeface="Open Sans"/>
              </a:rPr>
              <a:t>codificar</a:t>
            </a:r>
            <a:r>
              <a:rPr lang="en-US" b="0" i="0" u="none" strike="noStrike" cap="none" dirty="0">
                <a:solidFill>
                  <a:srgbClr val="334155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b="0" i="0" u="none" strike="noStrike" cap="none" dirty="0" err="1">
                <a:solidFill>
                  <a:srgbClr val="334155"/>
                </a:solidFill>
                <a:latin typeface="Open Sans"/>
                <a:ea typeface="Open Sans"/>
                <a:cs typeface="Open Sans"/>
                <a:sym typeface="Open Sans"/>
              </a:rPr>
              <a:t>en</a:t>
            </a:r>
            <a:r>
              <a:rPr lang="en-US" b="0" i="0" u="none" strike="noStrike" cap="none" dirty="0">
                <a:solidFill>
                  <a:srgbClr val="334155"/>
                </a:solidFill>
                <a:latin typeface="Open Sans"/>
                <a:ea typeface="Open Sans"/>
                <a:cs typeface="Open Sans"/>
                <a:sym typeface="Open Sans"/>
              </a:rPr>
              <a:t> Python, Java, etc.</a:t>
            </a:r>
            <a:endParaRPr sz="2400" dirty="0"/>
          </a:p>
        </p:txBody>
      </p:sp>
      <p:pic>
        <p:nvPicPr>
          <p:cNvPr id="177" name="Google Shape;177;p18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6250" y="3262300"/>
            <a:ext cx="161925" cy="19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18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6250" y="3823134"/>
            <a:ext cx="161925" cy="19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18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6250" y="4359312"/>
            <a:ext cx="161925" cy="19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9" grpId="0"/>
      <p:bldP spid="171" grpId="0"/>
      <p:bldP spid="172" grpId="0"/>
      <p:bldP spid="173" grpId="0"/>
      <p:bldP spid="174" grpId="0"/>
      <p:bldP spid="175" grpId="0"/>
      <p:bldP spid="17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19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6250" y="2484239"/>
            <a:ext cx="2667000" cy="1401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19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33750" y="2484239"/>
            <a:ext cx="2667000" cy="1401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19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91250" y="2484239"/>
            <a:ext cx="2667000" cy="1401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19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048750" y="2484239"/>
            <a:ext cx="2667000" cy="1401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19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76250" y="4076700"/>
            <a:ext cx="2667000" cy="1401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19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333750" y="4076700"/>
            <a:ext cx="2667000" cy="1401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19" descr="image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191250" y="4076700"/>
            <a:ext cx="2667000" cy="1401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19" descr="image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9048750" y="4076700"/>
            <a:ext cx="2667000" cy="140196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19"/>
          <p:cNvSpPr txBox="1"/>
          <p:nvPr/>
        </p:nvSpPr>
        <p:spPr>
          <a:xfrm>
            <a:off x="476250" y="1088827"/>
            <a:ext cx="11715750" cy="581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 dirty="0">
                <a:solidFill>
                  <a:srgbClr val="003366"/>
                </a:solidFill>
                <a:latin typeface="Montserrat"/>
                <a:ea typeface="Montserrat"/>
                <a:cs typeface="Montserrat"/>
                <a:sym typeface="Montserrat"/>
              </a:rPr>
              <a:t>Partes </a:t>
            </a:r>
            <a:r>
              <a:rPr lang="en-US" sz="3600" b="1" i="0" u="none" strike="noStrike" cap="none" dirty="0" err="1">
                <a:solidFill>
                  <a:srgbClr val="003366"/>
                </a:solidFill>
                <a:latin typeface="Montserrat"/>
                <a:ea typeface="Montserrat"/>
                <a:cs typeface="Montserrat"/>
                <a:sym typeface="Montserrat"/>
              </a:rPr>
              <a:t>que</a:t>
            </a:r>
            <a:r>
              <a:rPr lang="en-US" sz="3600" b="1" i="0" u="none" strike="noStrike" cap="none" dirty="0">
                <a:solidFill>
                  <a:srgbClr val="00336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600" b="1" i="0" u="none" strike="noStrike" cap="none" dirty="0" err="1">
                <a:solidFill>
                  <a:srgbClr val="003366"/>
                </a:solidFill>
                <a:latin typeface="Montserrat"/>
                <a:ea typeface="Montserrat"/>
                <a:cs typeface="Montserrat"/>
                <a:sym typeface="Montserrat"/>
              </a:rPr>
              <a:t>estructuran</a:t>
            </a:r>
            <a:r>
              <a:rPr lang="en-US" sz="3600" b="1" i="0" u="none" strike="noStrike" cap="none" dirty="0">
                <a:solidFill>
                  <a:srgbClr val="003366"/>
                </a:solidFill>
                <a:latin typeface="Montserrat"/>
                <a:ea typeface="Montserrat"/>
                <a:cs typeface="Montserrat"/>
                <a:sym typeface="Montserrat"/>
              </a:rPr>
              <a:t> un </a:t>
            </a:r>
            <a:r>
              <a:rPr lang="en-US" sz="3600" b="1" i="0" u="none" strike="noStrike" cap="none" dirty="0" err="1">
                <a:solidFill>
                  <a:srgbClr val="003366"/>
                </a:solidFill>
                <a:latin typeface="Montserrat"/>
                <a:ea typeface="Montserrat"/>
                <a:cs typeface="Montserrat"/>
                <a:sym typeface="Montserrat"/>
              </a:rPr>
              <a:t>Pseudocódigo</a:t>
            </a:r>
            <a:endParaRPr dirty="0"/>
          </a:p>
        </p:txBody>
      </p:sp>
      <p:sp>
        <p:nvSpPr>
          <p:cNvPr id="193" name="Google Shape;193;p19"/>
          <p:cNvSpPr/>
          <p:nvPr/>
        </p:nvSpPr>
        <p:spPr>
          <a:xfrm>
            <a:off x="476250" y="1727894"/>
            <a:ext cx="11239500" cy="28575"/>
          </a:xfrm>
          <a:prstGeom prst="rect">
            <a:avLst/>
          </a:prstGeom>
          <a:solidFill>
            <a:srgbClr val="00AA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p19"/>
          <p:cNvSpPr txBox="1"/>
          <p:nvPr/>
        </p:nvSpPr>
        <p:spPr>
          <a:xfrm>
            <a:off x="1424701" y="2684264"/>
            <a:ext cx="770096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003366"/>
                </a:solidFill>
                <a:latin typeface="Montserrat"/>
                <a:ea typeface="Montserrat"/>
                <a:cs typeface="Montserrat"/>
                <a:sym typeface="Montserrat"/>
              </a:rPr>
              <a:t>1. Inicio</a:t>
            </a:r>
            <a:endParaRPr/>
          </a:p>
        </p:txBody>
      </p:sp>
      <p:sp>
        <p:nvSpPr>
          <p:cNvPr id="195" name="Google Shape;195;p19"/>
          <p:cNvSpPr txBox="1"/>
          <p:nvPr/>
        </p:nvSpPr>
        <p:spPr>
          <a:xfrm>
            <a:off x="676275" y="3055739"/>
            <a:ext cx="2266950" cy="487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334155"/>
                </a:solidFill>
                <a:latin typeface="Open Sans"/>
                <a:ea typeface="Open Sans"/>
                <a:cs typeface="Open Sans"/>
                <a:sym typeface="Open Sans"/>
              </a:rPr>
              <a:t>Marca el punto de partida del proceso lógico.</a:t>
            </a:r>
            <a:endParaRPr/>
          </a:p>
        </p:txBody>
      </p:sp>
      <p:sp>
        <p:nvSpPr>
          <p:cNvPr id="196" name="Google Shape;196;p19"/>
          <p:cNvSpPr txBox="1"/>
          <p:nvPr/>
        </p:nvSpPr>
        <p:spPr>
          <a:xfrm>
            <a:off x="4067175" y="2684264"/>
            <a:ext cx="120015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003366"/>
                </a:solidFill>
                <a:latin typeface="Montserrat"/>
                <a:ea typeface="Montserrat"/>
                <a:cs typeface="Montserrat"/>
                <a:sym typeface="Montserrat"/>
              </a:rPr>
              <a:t>2. Variables</a:t>
            </a:r>
            <a:endParaRPr/>
          </a:p>
        </p:txBody>
      </p:sp>
      <p:sp>
        <p:nvSpPr>
          <p:cNvPr id="197" name="Google Shape;197;p19"/>
          <p:cNvSpPr txBox="1"/>
          <p:nvPr/>
        </p:nvSpPr>
        <p:spPr>
          <a:xfrm>
            <a:off x="3533775" y="3055739"/>
            <a:ext cx="2266950" cy="487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334155"/>
                </a:solidFill>
                <a:latin typeface="Open Sans"/>
                <a:ea typeface="Open Sans"/>
                <a:cs typeface="Open Sans"/>
                <a:sym typeface="Open Sans"/>
              </a:rPr>
              <a:t>Declaración de los datos que se van a usar.</a:t>
            </a:r>
            <a:endParaRPr/>
          </a:p>
        </p:txBody>
      </p:sp>
      <p:sp>
        <p:nvSpPr>
          <p:cNvPr id="198" name="Google Shape;198;p19"/>
          <p:cNvSpPr txBox="1"/>
          <p:nvPr/>
        </p:nvSpPr>
        <p:spPr>
          <a:xfrm>
            <a:off x="6999684" y="2684264"/>
            <a:ext cx="1050131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003366"/>
                </a:solidFill>
                <a:latin typeface="Montserrat"/>
                <a:ea typeface="Montserrat"/>
                <a:cs typeface="Montserrat"/>
                <a:sym typeface="Montserrat"/>
              </a:rPr>
              <a:t>3. Entrada</a:t>
            </a:r>
            <a:endParaRPr/>
          </a:p>
        </p:txBody>
      </p:sp>
      <p:sp>
        <p:nvSpPr>
          <p:cNvPr id="199" name="Google Shape;199;p19"/>
          <p:cNvSpPr txBox="1"/>
          <p:nvPr/>
        </p:nvSpPr>
        <p:spPr>
          <a:xfrm>
            <a:off x="6391275" y="3055739"/>
            <a:ext cx="2266950" cy="487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334155"/>
                </a:solidFill>
                <a:latin typeface="Open Sans"/>
                <a:ea typeface="Open Sans"/>
                <a:cs typeface="Open Sans"/>
                <a:sym typeface="Open Sans"/>
              </a:rPr>
              <a:t>(Leer o Pedir) Datos que el programa necesita.</a:t>
            </a:r>
            <a:endParaRPr/>
          </a:p>
        </p:txBody>
      </p:sp>
      <p:sp>
        <p:nvSpPr>
          <p:cNvPr id="200" name="Google Shape;200;p19"/>
          <p:cNvSpPr txBox="1"/>
          <p:nvPr/>
        </p:nvSpPr>
        <p:spPr>
          <a:xfrm>
            <a:off x="9827180" y="2684264"/>
            <a:ext cx="1110138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003366"/>
                </a:solidFill>
                <a:latin typeface="Montserrat"/>
                <a:ea typeface="Montserrat"/>
                <a:cs typeface="Montserrat"/>
                <a:sym typeface="Montserrat"/>
              </a:rPr>
              <a:t>4. Proceso</a:t>
            </a:r>
            <a:endParaRPr/>
          </a:p>
        </p:txBody>
      </p:sp>
      <p:sp>
        <p:nvSpPr>
          <p:cNvPr id="201" name="Google Shape;201;p19"/>
          <p:cNvSpPr txBox="1"/>
          <p:nvPr/>
        </p:nvSpPr>
        <p:spPr>
          <a:xfrm>
            <a:off x="9248775" y="3055739"/>
            <a:ext cx="2266950" cy="487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334155"/>
                </a:solidFill>
                <a:latin typeface="Open Sans"/>
                <a:ea typeface="Open Sans"/>
                <a:cs typeface="Open Sans"/>
                <a:sym typeface="Open Sans"/>
              </a:rPr>
              <a:t>Cálculos u operaciones con los datos.</a:t>
            </a:r>
            <a:endParaRPr/>
          </a:p>
        </p:txBody>
      </p:sp>
      <p:sp>
        <p:nvSpPr>
          <p:cNvPr id="202" name="Google Shape;202;p19"/>
          <p:cNvSpPr txBox="1"/>
          <p:nvPr/>
        </p:nvSpPr>
        <p:spPr>
          <a:xfrm>
            <a:off x="954643" y="4276725"/>
            <a:ext cx="1710213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003366"/>
                </a:solidFill>
                <a:latin typeface="Montserrat"/>
                <a:ea typeface="Montserrat"/>
                <a:cs typeface="Montserrat"/>
                <a:sym typeface="Montserrat"/>
              </a:rPr>
              <a:t>5. Condicionales</a:t>
            </a:r>
            <a:endParaRPr/>
          </a:p>
        </p:txBody>
      </p:sp>
      <p:sp>
        <p:nvSpPr>
          <p:cNvPr id="203" name="Google Shape;203;p19"/>
          <p:cNvSpPr txBox="1"/>
          <p:nvPr/>
        </p:nvSpPr>
        <p:spPr>
          <a:xfrm>
            <a:off x="676275" y="4648200"/>
            <a:ext cx="2266950" cy="487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334155"/>
                </a:solidFill>
                <a:latin typeface="Open Sans"/>
                <a:ea typeface="Open Sans"/>
                <a:cs typeface="Open Sans"/>
                <a:sym typeface="Open Sans"/>
              </a:rPr>
              <a:t>Si... Entonces... Sino. Decisiones lógicas.</a:t>
            </a:r>
            <a:endParaRPr/>
          </a:p>
        </p:txBody>
      </p:sp>
      <p:sp>
        <p:nvSpPr>
          <p:cNvPr id="204" name="Google Shape;204;p19"/>
          <p:cNvSpPr txBox="1"/>
          <p:nvPr/>
        </p:nvSpPr>
        <p:spPr>
          <a:xfrm>
            <a:off x="4192190" y="4276725"/>
            <a:ext cx="950118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003366"/>
                </a:solidFill>
                <a:latin typeface="Montserrat"/>
                <a:ea typeface="Montserrat"/>
                <a:cs typeface="Montserrat"/>
                <a:sym typeface="Montserrat"/>
              </a:rPr>
              <a:t>6. Bucles</a:t>
            </a:r>
            <a:endParaRPr/>
          </a:p>
        </p:txBody>
      </p:sp>
      <p:sp>
        <p:nvSpPr>
          <p:cNvPr id="205" name="Google Shape;205;p19"/>
          <p:cNvSpPr txBox="1"/>
          <p:nvPr/>
        </p:nvSpPr>
        <p:spPr>
          <a:xfrm>
            <a:off x="3533775" y="4648200"/>
            <a:ext cx="2266950" cy="487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334155"/>
                </a:solidFill>
                <a:latin typeface="Open Sans"/>
                <a:ea typeface="Open Sans"/>
                <a:cs typeface="Open Sans"/>
                <a:sym typeface="Open Sans"/>
              </a:rPr>
              <a:t>Mientras, Para. Repetición de instrucciones.</a:t>
            </a:r>
            <a:endParaRPr/>
          </a:p>
        </p:txBody>
      </p:sp>
      <p:sp>
        <p:nvSpPr>
          <p:cNvPr id="206" name="Google Shape;206;p19"/>
          <p:cNvSpPr txBox="1"/>
          <p:nvPr/>
        </p:nvSpPr>
        <p:spPr>
          <a:xfrm>
            <a:off x="7099696" y="4276725"/>
            <a:ext cx="850106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003366"/>
                </a:solidFill>
                <a:latin typeface="Montserrat"/>
                <a:ea typeface="Montserrat"/>
                <a:cs typeface="Montserrat"/>
                <a:sym typeface="Montserrat"/>
              </a:rPr>
              <a:t>7. Salida</a:t>
            </a:r>
            <a:endParaRPr/>
          </a:p>
        </p:txBody>
      </p:sp>
      <p:sp>
        <p:nvSpPr>
          <p:cNvPr id="207" name="Google Shape;207;p19"/>
          <p:cNvSpPr txBox="1"/>
          <p:nvPr/>
        </p:nvSpPr>
        <p:spPr>
          <a:xfrm>
            <a:off x="6391275" y="4648200"/>
            <a:ext cx="2266950" cy="487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334155"/>
                </a:solidFill>
                <a:latin typeface="Open Sans"/>
                <a:ea typeface="Open Sans"/>
                <a:cs typeface="Open Sans"/>
                <a:sym typeface="Open Sans"/>
              </a:rPr>
              <a:t>(Escribir) Mostrar resultados al usuario.</a:t>
            </a:r>
            <a:endParaRPr/>
          </a:p>
        </p:txBody>
      </p:sp>
      <p:sp>
        <p:nvSpPr>
          <p:cNvPr id="208" name="Google Shape;208;p19"/>
          <p:cNvSpPr txBox="1"/>
          <p:nvPr/>
        </p:nvSpPr>
        <p:spPr>
          <a:xfrm>
            <a:off x="10097214" y="4276725"/>
            <a:ext cx="570071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003366"/>
                </a:solidFill>
                <a:latin typeface="Montserrat"/>
                <a:ea typeface="Montserrat"/>
                <a:cs typeface="Montserrat"/>
                <a:sym typeface="Montserrat"/>
              </a:rPr>
              <a:t>8. Fin</a:t>
            </a:r>
            <a:endParaRPr/>
          </a:p>
        </p:txBody>
      </p:sp>
      <p:sp>
        <p:nvSpPr>
          <p:cNvPr id="209" name="Google Shape;209;p19"/>
          <p:cNvSpPr txBox="1"/>
          <p:nvPr/>
        </p:nvSpPr>
        <p:spPr>
          <a:xfrm>
            <a:off x="9248775" y="4648200"/>
            <a:ext cx="2266950" cy="487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334155"/>
                </a:solidFill>
                <a:latin typeface="Open Sans"/>
                <a:ea typeface="Open Sans"/>
                <a:cs typeface="Open Sans"/>
                <a:sym typeface="Open Sans"/>
              </a:rPr>
              <a:t>Indica que el algoritmo ha terminado.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" grpId="0"/>
      <p:bldP spid="195" grpId="0"/>
      <p:bldP spid="196" grpId="0"/>
      <p:bldP spid="197" grpId="0"/>
      <p:bldP spid="198" grpId="0"/>
      <p:bldP spid="199" grpId="0"/>
      <p:bldP spid="200" grpId="0"/>
      <p:bldP spid="201" grpId="0"/>
      <p:bldP spid="202" grpId="0"/>
      <p:bldP spid="203" grpId="0"/>
      <p:bldP spid="204" grpId="0"/>
      <p:bldP spid="205" grpId="0"/>
      <p:bldP spid="206" grpId="0"/>
      <p:bldP spid="207" grpId="0"/>
      <p:bldP spid="208" grpId="0"/>
      <p:bldP spid="209" grpId="0"/>
    </p:bldLst>
  </p:timing>
</p:sld>
</file>

<file path=ppt/theme/theme1.xml><?xml version="1.0" encoding="utf-8"?>
<a:theme xmlns:a="http://schemas.openxmlformats.org/drawingml/2006/main" name="3_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f092b791-bdb5-4ccf-839e-b899a327a7da" xsi:nil="true"/>
    <lcf76f155ced4ddcb4097134ff3c332f xmlns="a11aff65-7de3-4369-a430-b6527bb42858">
      <Terms xmlns="http://schemas.microsoft.com/office/infopath/2007/PartnerControls"/>
    </lcf76f155ced4ddcb4097134ff3c332f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D1B938BAD07E043BD32FD244EBD3ADF" ma:contentTypeVersion="11" ma:contentTypeDescription="Create a new document." ma:contentTypeScope="" ma:versionID="1e5315284bcec4a160fbffafd8ba4500">
  <xsd:schema xmlns:xsd="http://www.w3.org/2001/XMLSchema" xmlns:xs="http://www.w3.org/2001/XMLSchema" xmlns:p="http://schemas.microsoft.com/office/2006/metadata/properties" xmlns:ns2="a11aff65-7de3-4369-a430-b6527bb42858" xmlns:ns3="f092b791-bdb5-4ccf-839e-b899a327a7da" targetNamespace="http://schemas.microsoft.com/office/2006/metadata/properties" ma:root="true" ma:fieldsID="7bd18c9d7cc52a6bf05dd04c18267664" ns2:_="" ns3:_="">
    <xsd:import namespace="a11aff65-7de3-4369-a430-b6527bb42858"/>
    <xsd:import namespace="f092b791-bdb5-4ccf-839e-b899a327a7d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11aff65-7de3-4369-a430-b6527bb4285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e75ab75b-f512-4e7e-bb51-e6559a862817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092b791-bdb5-4ccf-839e-b899a327a7da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7bc39209-c43a-4d9b-a003-63d694175363}" ma:internalName="TaxCatchAll" ma:showField="CatchAllData" ma:web="f092b791-bdb5-4ccf-839e-b899a327a7d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188521E-61ED-4F45-B1B4-1DD77D94DB22}">
  <ds:schemaRefs>
    <ds:schemaRef ds:uri="539bfd63-48c4-4ceb-ad51-e3b6b1d74c20"/>
    <ds:schemaRef ds:uri="a11aff65-7de3-4369-a430-b6527bb42858"/>
    <ds:schemaRef ds:uri="f092b791-bdb5-4ccf-839e-b899a327a7da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DE3A2CAC-9BA9-4D34-90A7-242FD143C0D2}">
  <ds:schemaRefs>
    <ds:schemaRef ds:uri="a11aff65-7de3-4369-a430-b6527bb42858"/>
    <ds:schemaRef ds:uri="f092b791-bdb5-4ccf-839e-b899a327a7da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A4B2C89B-F763-4A7D-B5C0-BB607F12021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32</TotalTime>
  <Words>1543</Words>
  <Application>Microsoft Office PowerPoint</Application>
  <PresentationFormat>Panorámica</PresentationFormat>
  <Paragraphs>233</Paragraphs>
  <Slides>20</Slides>
  <Notes>19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20</vt:i4>
      </vt:variant>
    </vt:vector>
  </HeadingPairs>
  <TitlesOfParts>
    <vt:vector size="30" baseType="lpstr">
      <vt:lpstr>Arial</vt:lpstr>
      <vt:lpstr>Calibri</vt:lpstr>
      <vt:lpstr>Calibri Light</vt:lpstr>
      <vt:lpstr>Montserrat</vt:lpstr>
      <vt:lpstr>Open Sans</vt:lpstr>
      <vt:lpstr>Open Sans SemiBold</vt:lpstr>
      <vt:lpstr>Times New Roman</vt:lpstr>
      <vt:lpstr>Trebuchet MS</vt:lpstr>
      <vt:lpstr>3_Tema de Office</vt:lpstr>
      <vt:lpstr>1_Tema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Paula Andrea Yepes Gómez</dc:creator>
  <cp:lastModifiedBy>Sebastian Montoya Villada</cp:lastModifiedBy>
  <cp:revision>3</cp:revision>
  <dcterms:created xsi:type="dcterms:W3CDTF">2022-07-12T20:27:57Z</dcterms:created>
  <dcterms:modified xsi:type="dcterms:W3CDTF">2026-02-13T01:32:44Z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0x0101004D1B938BAD07E043BD32FD244EBD3ADF</vt:lpwstr>
  </property>
</Properties>
</file>